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7"/>
  </p:handoutMasterIdLst>
  <p:sldIdLst>
    <p:sldId id="256" r:id="rId2"/>
    <p:sldId id="365" r:id="rId3"/>
    <p:sldId id="345" r:id="rId4"/>
    <p:sldId id="355" r:id="rId5"/>
    <p:sldId id="334" r:id="rId6"/>
    <p:sldId id="342" r:id="rId7"/>
    <p:sldId id="343" r:id="rId8"/>
    <p:sldId id="303" r:id="rId9"/>
    <p:sldId id="304" r:id="rId10"/>
    <p:sldId id="356" r:id="rId11"/>
    <p:sldId id="341" r:id="rId12"/>
    <p:sldId id="353" r:id="rId13"/>
    <p:sldId id="302" r:id="rId14"/>
    <p:sldId id="307" r:id="rId15"/>
    <p:sldId id="318" r:id="rId16"/>
    <p:sldId id="358" r:id="rId17"/>
    <p:sldId id="308" r:id="rId18"/>
    <p:sldId id="357" r:id="rId19"/>
    <p:sldId id="359" r:id="rId20"/>
    <p:sldId id="321" r:id="rId21"/>
    <p:sldId id="352" r:id="rId22"/>
    <p:sldId id="311" r:id="rId23"/>
    <p:sldId id="363" r:id="rId24"/>
    <p:sldId id="366" r:id="rId25"/>
    <p:sldId id="329" r:id="rId26"/>
  </p:sldIdLst>
  <p:sldSz cx="9144000" cy="6858000" type="screen4x3"/>
  <p:notesSz cx="67818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89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01" autoAdjust="0"/>
    <p:restoredTop sz="94660"/>
  </p:normalViewPr>
  <p:slideViewPr>
    <p:cSldViewPr>
      <p:cViewPr>
        <p:scale>
          <a:sx n="80" d="100"/>
          <a:sy n="80" d="100"/>
        </p:scale>
        <p:origin x="-16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28.12.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28.12.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&#1495;&#1491;&#1513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28.12.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6;&#1493;&#1514;&#1511;%20&#1513;&#1500;%20&#1490;&#1512;&#1508;&#1497;&#1501;%20&#1502;&#1493;&#1506;&#1510;&#1492;%202014xl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6;&#1493;&#1514;&#1511;%20&#1513;&#1500;%20&#1490;&#1512;&#1508;&#1497;&#1501;%20&#1502;&#1493;&#1506;&#1510;&#1492;%202014xl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6;&#1493;&#1514;&#1511;%20&#1513;&#1500;%20&#1490;&#1512;&#1508;&#1497;&#1501;%20&#1502;&#1493;&#1506;&#1510;&#1492;%202014xl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5%2028.12.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504;&#1514;&#1493;&#1504;&#1497;&#1501;%20&#1500;&#1502;&#1510;&#1490;&#1514;%20&#1514;&#1511;&#1510;&#1497;&#1489;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nivs\Google%20Drive\&#1492;&#1513;&#1493;&#1493;&#1488;&#1492;%20&#1489;&#1497;&#1503;%20&#1512;&#1513;&#1493;&#1497;&#1493;&#151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'תקציב הפיתוח'!$A$22</c:f>
              <c:strCache>
                <c:ptCount val="1"/>
                <c:pt idx="0">
                  <c:v>ביצוע נומינלי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'תקציב הפיתוח'!$B$21:$F$21</c:f>
              <c:numCache>
                <c:formatCode>General</c:formatCode>
                <c:ptCount val="5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</c:numCache>
            </c:numRef>
          </c:cat>
          <c:val>
            <c:numRef>
              <c:f>'תקציב הפיתוח'!$B$22:$F$22</c:f>
              <c:numCache>
                <c:formatCode>#,##0,</c:formatCode>
                <c:ptCount val="5"/>
                <c:pt idx="0">
                  <c:v>258559</c:v>
                </c:pt>
                <c:pt idx="1">
                  <c:v>205385</c:v>
                </c:pt>
                <c:pt idx="2">
                  <c:v>210650</c:v>
                </c:pt>
                <c:pt idx="3">
                  <c:v>180320</c:v>
                </c:pt>
                <c:pt idx="4">
                  <c:v>127320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97536"/>
        <c:axId val="71699456"/>
      </c:lineChart>
      <c:catAx>
        <c:axId val="716975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71699456"/>
        <c:crosses val="autoZero"/>
        <c:auto val="1"/>
        <c:lblAlgn val="ctr"/>
        <c:lblOffset val="100"/>
        <c:noMultiLvlLbl val="0"/>
      </c:catAx>
      <c:valAx>
        <c:axId val="71699456"/>
        <c:scaling>
          <c:orientation val="minMax"/>
          <c:min val="100000"/>
        </c:scaling>
        <c:delete val="0"/>
        <c:axPos val="r"/>
        <c:majorGridlines/>
        <c:numFmt formatCode="#,##0," sourceLinked="1"/>
        <c:majorTickMark val="out"/>
        <c:minorTickMark val="none"/>
        <c:tickLblPos val="nextTo"/>
        <c:crossAx val="7169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'השוואת ארנונה עסקים'!$A$2:$A$16</c:f>
              <c:strCache>
                <c:ptCount val="15"/>
                <c:pt idx="0">
                  <c:v>חיפה</c:v>
                </c:pt>
                <c:pt idx="1">
                  <c:v>חדרה</c:v>
                </c:pt>
                <c:pt idx="2">
                  <c:v>רחובות</c:v>
                </c:pt>
                <c:pt idx="3">
                  <c:v>אשדוד</c:v>
                </c:pt>
                <c:pt idx="4">
                  <c:v>נתניה</c:v>
                </c:pt>
                <c:pt idx="5">
                  <c:v>חולון</c:v>
                </c:pt>
                <c:pt idx="6">
                  <c:v>כפר סבא</c:v>
                </c:pt>
                <c:pt idx="7">
                  <c:v>רעננה</c:v>
                </c:pt>
                <c:pt idx="8">
                  <c:v>ראשון לציון</c:v>
                </c:pt>
                <c:pt idx="9">
                  <c:v>באר שבע</c:v>
                </c:pt>
                <c:pt idx="10">
                  <c:v>פתח תקוה</c:v>
                </c:pt>
                <c:pt idx="11">
                  <c:v>גבעתיים</c:v>
                </c:pt>
                <c:pt idx="12">
                  <c:v>רמת גן</c:v>
                </c:pt>
                <c:pt idx="13">
                  <c:v>הרצליה</c:v>
                </c:pt>
                <c:pt idx="14">
                  <c:v>תל אביב - יפו</c:v>
                </c:pt>
              </c:strCache>
            </c:strRef>
          </c:cat>
          <c:val>
            <c:numRef>
              <c:f>'השוואת ארנונה עסקים'!$B$2:$B$16</c:f>
              <c:numCache>
                <c:formatCode>General</c:formatCode>
                <c:ptCount val="15"/>
                <c:pt idx="0">
                  <c:v>95.34</c:v>
                </c:pt>
                <c:pt idx="1">
                  <c:v>118.63</c:v>
                </c:pt>
                <c:pt idx="2">
                  <c:v>126.64</c:v>
                </c:pt>
                <c:pt idx="3">
                  <c:v>147.66999999999999</c:v>
                </c:pt>
                <c:pt idx="4">
                  <c:v>148.25</c:v>
                </c:pt>
                <c:pt idx="5">
                  <c:v>189.42</c:v>
                </c:pt>
                <c:pt idx="6">
                  <c:v>205.85</c:v>
                </c:pt>
                <c:pt idx="7">
                  <c:v>220.25</c:v>
                </c:pt>
                <c:pt idx="8">
                  <c:v>220.66</c:v>
                </c:pt>
                <c:pt idx="9">
                  <c:v>228.08</c:v>
                </c:pt>
                <c:pt idx="10">
                  <c:v>239.91</c:v>
                </c:pt>
                <c:pt idx="11">
                  <c:v>246.2</c:v>
                </c:pt>
                <c:pt idx="12">
                  <c:v>275.44</c:v>
                </c:pt>
                <c:pt idx="13">
                  <c:v>275.8</c:v>
                </c:pt>
                <c:pt idx="14">
                  <c:v>284.37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35616"/>
        <c:axId val="80337152"/>
        <c:axId val="0"/>
      </c:bar3DChart>
      <c:catAx>
        <c:axId val="80335616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0337152"/>
        <c:crosses val="autoZero"/>
        <c:auto val="1"/>
        <c:lblAlgn val="ctr"/>
        <c:lblOffset val="100"/>
        <c:noMultiLvlLbl val="0"/>
      </c:catAx>
      <c:valAx>
        <c:axId val="80337152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033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'גירעון עודף'!$C$1</c:f>
              <c:strCache>
                <c:ptCount val="1"/>
                <c:pt idx="0">
                  <c:v>עודף/ גירעון מצטבר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'גירעון עודף'!$A$2:$A$16</c:f>
              <c:strCache>
                <c:ptCount val="15"/>
                <c:pt idx="0">
                  <c:v>2014 רבעון שלישי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  <c:pt idx="11">
                  <c:v>2003</c:v>
                </c:pt>
                <c:pt idx="12">
                  <c:v>2002</c:v>
                </c:pt>
                <c:pt idx="13">
                  <c:v>2001</c:v>
                </c:pt>
                <c:pt idx="14">
                  <c:v>2000</c:v>
                </c:pt>
              </c:strCache>
            </c:strRef>
          </c:cat>
          <c:val>
            <c:numRef>
              <c:f>'גירעון עודף'!$C$2:$C$16</c:f>
              <c:numCache>
                <c:formatCode>#,</c:formatCode>
                <c:ptCount val="15"/>
                <c:pt idx="0">
                  <c:v>29000</c:v>
                </c:pt>
                <c:pt idx="1">
                  <c:v>29224</c:v>
                </c:pt>
                <c:pt idx="2">
                  <c:v>28224</c:v>
                </c:pt>
                <c:pt idx="3">
                  <c:v>25037</c:v>
                </c:pt>
                <c:pt idx="4">
                  <c:v>18344</c:v>
                </c:pt>
                <c:pt idx="5">
                  <c:v>34597</c:v>
                </c:pt>
                <c:pt idx="6">
                  <c:v>12502</c:v>
                </c:pt>
                <c:pt idx="7">
                  <c:v>40424</c:v>
                </c:pt>
                <c:pt idx="8">
                  <c:v>21414</c:v>
                </c:pt>
                <c:pt idx="9">
                  <c:v>1617</c:v>
                </c:pt>
                <c:pt idx="10">
                  <c:v>-47123</c:v>
                </c:pt>
                <c:pt idx="11">
                  <c:v>-47022</c:v>
                </c:pt>
                <c:pt idx="12">
                  <c:v>-30105</c:v>
                </c:pt>
                <c:pt idx="13">
                  <c:v>-23562</c:v>
                </c:pt>
                <c:pt idx="14">
                  <c:v>-24760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98592"/>
        <c:axId val="80408576"/>
      </c:lineChart>
      <c:catAx>
        <c:axId val="8039859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80408576"/>
        <c:crosses val="autoZero"/>
        <c:auto val="1"/>
        <c:lblAlgn val="ctr"/>
        <c:lblOffset val="100"/>
        <c:noMultiLvlLbl val="0"/>
      </c:catAx>
      <c:valAx>
        <c:axId val="80408576"/>
        <c:scaling>
          <c:orientation val="minMax"/>
        </c:scaling>
        <c:delete val="1"/>
        <c:axPos val="r"/>
        <c:majorGridlines/>
        <c:numFmt formatCode="#," sourceLinked="1"/>
        <c:majorTickMark val="out"/>
        <c:minorTickMark val="none"/>
        <c:tickLblPos val="nextTo"/>
        <c:crossAx val="803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'יחס שוטף'!$D$2</c:f>
              <c:strCache>
                <c:ptCount val="1"/>
                <c:pt idx="0">
                  <c:v>יחס שוטף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'יחס שוטף'!$A$3:$A$17</c:f>
              <c:strCache>
                <c:ptCount val="15"/>
                <c:pt idx="0">
                  <c:v>רבעון שלישי 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  <c:pt idx="11">
                  <c:v>2003</c:v>
                </c:pt>
                <c:pt idx="12">
                  <c:v>2002</c:v>
                </c:pt>
                <c:pt idx="13">
                  <c:v>2001</c:v>
                </c:pt>
                <c:pt idx="14">
                  <c:v>2000</c:v>
                </c:pt>
              </c:strCache>
            </c:strRef>
          </c:cat>
          <c:val>
            <c:numRef>
              <c:f>'יחס שוטף'!$D$3:$D$17</c:f>
              <c:numCache>
                <c:formatCode>0%</c:formatCode>
                <c:ptCount val="15"/>
                <c:pt idx="0">
                  <c:v>1.26</c:v>
                </c:pt>
                <c:pt idx="1">
                  <c:v>1.21</c:v>
                </c:pt>
                <c:pt idx="2">
                  <c:v>1.1599999999999999</c:v>
                </c:pt>
                <c:pt idx="3">
                  <c:v>1.2</c:v>
                </c:pt>
                <c:pt idx="4">
                  <c:v>1.1399999999999999</c:v>
                </c:pt>
                <c:pt idx="5">
                  <c:v>1.33</c:v>
                </c:pt>
                <c:pt idx="6">
                  <c:v>1.24</c:v>
                </c:pt>
                <c:pt idx="7">
                  <c:v>1.3770312751612068</c:v>
                </c:pt>
                <c:pt idx="8">
                  <c:v>1.1840335369907689</c:v>
                </c:pt>
                <c:pt idx="9">
                  <c:v>1.0437779612526641</c:v>
                </c:pt>
                <c:pt idx="10">
                  <c:v>0.56302257042286052</c:v>
                </c:pt>
                <c:pt idx="11">
                  <c:v>0.52400619514713476</c:v>
                </c:pt>
                <c:pt idx="12">
                  <c:v>0.59012933968686176</c:v>
                </c:pt>
                <c:pt idx="13">
                  <c:v>0.6865713335550383</c:v>
                </c:pt>
                <c:pt idx="14">
                  <c:v>0.63792170568708595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41728"/>
        <c:axId val="80443264"/>
      </c:lineChart>
      <c:catAx>
        <c:axId val="8044172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0443264"/>
        <c:crosses val="autoZero"/>
        <c:auto val="1"/>
        <c:lblAlgn val="ctr"/>
        <c:lblOffset val="100"/>
        <c:noMultiLvlLbl val="0"/>
      </c:catAx>
      <c:valAx>
        <c:axId val="80443264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044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'אחוז השכר'!$E$1</c:f>
              <c:strCache>
                <c:ptCount val="1"/>
                <c:pt idx="0">
                  <c:v>אחוז שכר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'אחוז השכר'!$A$2:$A$17</c:f>
              <c:strCache>
                <c:ptCount val="16"/>
                <c:pt idx="0">
                  <c:v>תקציב 2015</c:v>
                </c:pt>
                <c:pt idx="1">
                  <c:v>תקציב 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strCache>
            </c:strRef>
          </c:cat>
          <c:val>
            <c:numRef>
              <c:f>'אחוז השכר'!$E$2:$E$17</c:f>
              <c:numCache>
                <c:formatCode>0%</c:formatCode>
                <c:ptCount val="16"/>
                <c:pt idx="0">
                  <c:v>0.33134574395262034</c:v>
                </c:pt>
                <c:pt idx="1">
                  <c:v>0.33971166061035779</c:v>
                </c:pt>
                <c:pt idx="2">
                  <c:v>0.35466259869050626</c:v>
                </c:pt>
                <c:pt idx="3">
                  <c:v>0.34267852566043278</c:v>
                </c:pt>
                <c:pt idx="4">
                  <c:v>0.34125653045676158</c:v>
                </c:pt>
                <c:pt idx="5">
                  <c:v>0.34188457352690765</c:v>
                </c:pt>
                <c:pt idx="6">
                  <c:v>0.31783938192634215</c:v>
                </c:pt>
                <c:pt idx="7">
                  <c:v>0.33149697299344966</c:v>
                </c:pt>
                <c:pt idx="8">
                  <c:v>0.30249053997669167</c:v>
                </c:pt>
                <c:pt idx="9">
                  <c:v>0.39392002931506209</c:v>
                </c:pt>
                <c:pt idx="10">
                  <c:v>0.39589513923831599</c:v>
                </c:pt>
                <c:pt idx="11">
                  <c:v>0.43982399012578582</c:v>
                </c:pt>
                <c:pt idx="12">
                  <c:v>0.46211161030052533</c:v>
                </c:pt>
                <c:pt idx="13">
                  <c:v>0.46021735195792435</c:v>
                </c:pt>
                <c:pt idx="14">
                  <c:v>0.46037749227147678</c:v>
                </c:pt>
                <c:pt idx="15">
                  <c:v>0.45203533652177702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60416"/>
        <c:axId val="81809792"/>
      </c:lineChart>
      <c:catAx>
        <c:axId val="8046041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1809792"/>
        <c:crosses val="autoZero"/>
        <c:auto val="1"/>
        <c:lblAlgn val="ctr"/>
        <c:lblOffset val="100"/>
        <c:noMultiLvlLbl val="0"/>
      </c:catAx>
      <c:valAx>
        <c:axId val="81809792"/>
        <c:scaling>
          <c:orientation val="minMax"/>
          <c:min val="0.2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046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'אחוז לשכר'!$B$1</c:f>
              <c:strCache>
                <c:ptCount val="1"/>
                <c:pt idx="0">
                  <c:v>אחוז לשכר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'אחוז לשכר'!$A$2:$A$16</c:f>
              <c:strCache>
                <c:ptCount val="15"/>
                <c:pt idx="0">
                  <c:v>אשדוד 2015</c:v>
                </c:pt>
                <c:pt idx="1">
                  <c:v>חולון*</c:v>
                </c:pt>
                <c:pt idx="2">
                  <c:v>אשדוד</c:v>
                </c:pt>
                <c:pt idx="3">
                  <c:v>חיפה</c:v>
                </c:pt>
                <c:pt idx="4">
                  <c:v>נתניה*</c:v>
                </c:pt>
                <c:pt idx="5">
                  <c:v>הרצליה*</c:v>
                </c:pt>
                <c:pt idx="6">
                  <c:v>רחובות</c:v>
                </c:pt>
                <c:pt idx="7">
                  <c:v>באר שבע</c:v>
                </c:pt>
                <c:pt idx="8">
                  <c:v>חדרה</c:v>
                </c:pt>
                <c:pt idx="9">
                  <c:v>כפר סבא *</c:v>
                </c:pt>
                <c:pt idx="10">
                  <c:v>גבעתיים</c:v>
                </c:pt>
                <c:pt idx="11">
                  <c:v>תל אביב</c:v>
                </c:pt>
                <c:pt idx="12">
                  <c:v>פתח תקווה *</c:v>
                </c:pt>
                <c:pt idx="13">
                  <c:v>ראשון לציון</c:v>
                </c:pt>
                <c:pt idx="14">
                  <c:v>רעננה *</c:v>
                </c:pt>
              </c:strCache>
            </c:strRef>
          </c:cat>
          <c:val>
            <c:numRef>
              <c:f>'אחוז לשכר'!$B$2:$B$16</c:f>
              <c:numCache>
                <c:formatCode>0%</c:formatCode>
                <c:ptCount val="15"/>
                <c:pt idx="0">
                  <c:v>0.33</c:v>
                </c:pt>
                <c:pt idx="1">
                  <c:v>0.33144815891573554</c:v>
                </c:pt>
                <c:pt idx="2">
                  <c:v>0.35190867696429851</c:v>
                </c:pt>
                <c:pt idx="3">
                  <c:v>0.37153812118366619</c:v>
                </c:pt>
                <c:pt idx="4">
                  <c:v>0.3721322731858443</c:v>
                </c:pt>
                <c:pt idx="5">
                  <c:v>0.37711118410473699</c:v>
                </c:pt>
                <c:pt idx="6">
                  <c:v>0.37762461654538415</c:v>
                </c:pt>
                <c:pt idx="7">
                  <c:v>0.37973653830101223</c:v>
                </c:pt>
                <c:pt idx="8">
                  <c:v>0.38407837345087814</c:v>
                </c:pt>
                <c:pt idx="9">
                  <c:v>0.40017885016133642</c:v>
                </c:pt>
                <c:pt idx="10">
                  <c:v>0.41999667276659458</c:v>
                </c:pt>
                <c:pt idx="11">
                  <c:v>0.43782401282007549</c:v>
                </c:pt>
                <c:pt idx="12">
                  <c:v>0.44461718047753884</c:v>
                </c:pt>
                <c:pt idx="13">
                  <c:v>0.46860024419019913</c:v>
                </c:pt>
                <c:pt idx="14">
                  <c:v>0.48942516723108204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832960"/>
        <c:axId val="81834752"/>
        <c:axId val="0"/>
      </c:bar3DChart>
      <c:catAx>
        <c:axId val="81832960"/>
        <c:scaling>
          <c:orientation val="maxMin"/>
        </c:scaling>
        <c:delete val="0"/>
        <c:axPos val="b"/>
        <c:majorTickMark val="out"/>
        <c:minorTickMark val="none"/>
        <c:tickLblPos val="nextTo"/>
        <c:crossAx val="81834752"/>
        <c:crosses val="autoZero"/>
        <c:auto val="1"/>
        <c:lblAlgn val="ctr"/>
        <c:lblOffset val="100"/>
        <c:noMultiLvlLbl val="0"/>
      </c:catAx>
      <c:valAx>
        <c:axId val="81834752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8183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'עומס פרעון מלוות'!$D$1</c:f>
              <c:strCache>
                <c:ptCount val="1"/>
                <c:pt idx="0">
                  <c:v>עומס מלוות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'עומס פרעון מלוות'!$A$2:$A$17</c:f>
              <c:strCache>
                <c:ptCount val="16"/>
                <c:pt idx="0">
                  <c:v>תקציב 2015</c:v>
                </c:pt>
                <c:pt idx="1">
                  <c:v>2014/9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strCache>
            </c:strRef>
          </c:cat>
          <c:val>
            <c:numRef>
              <c:f>'עומס פרעון מלוות'!$D$2:$D$17</c:f>
              <c:numCache>
                <c:formatCode>0%</c:formatCode>
                <c:ptCount val="16"/>
                <c:pt idx="0">
                  <c:v>0.26</c:v>
                </c:pt>
                <c:pt idx="1">
                  <c:v>0.23</c:v>
                </c:pt>
                <c:pt idx="2">
                  <c:v>0.24892192704395702</c:v>
                </c:pt>
                <c:pt idx="3">
                  <c:v>0.2216112825778796</c:v>
                </c:pt>
                <c:pt idx="4">
                  <c:v>0.21275064285382386</c:v>
                </c:pt>
                <c:pt idx="5">
                  <c:v>0.2365804046700673</c:v>
                </c:pt>
                <c:pt idx="6">
                  <c:v>0.21151016059921846</c:v>
                </c:pt>
                <c:pt idx="7">
                  <c:v>0.24456612568483682</c:v>
                </c:pt>
                <c:pt idx="8">
                  <c:v>0.19495849100038848</c:v>
                </c:pt>
                <c:pt idx="9">
                  <c:v>0.15014808351664558</c:v>
                </c:pt>
                <c:pt idx="10">
                  <c:v>0.15341259667904492</c:v>
                </c:pt>
                <c:pt idx="11">
                  <c:v>9.8517613530884521E-2</c:v>
                </c:pt>
                <c:pt idx="12">
                  <c:v>0.11638697441281561</c:v>
                </c:pt>
                <c:pt idx="13">
                  <c:v>0.14356514703064113</c:v>
                </c:pt>
                <c:pt idx="14">
                  <c:v>0.16941206500467965</c:v>
                </c:pt>
                <c:pt idx="15">
                  <c:v>0.20224396275234896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79072"/>
        <c:axId val="82984960"/>
      </c:lineChart>
      <c:catAx>
        <c:axId val="829790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fr-FR"/>
          </a:p>
        </c:txPr>
        <c:crossAx val="82984960"/>
        <c:crosses val="autoZero"/>
        <c:auto val="1"/>
        <c:lblAlgn val="ctr"/>
        <c:lblOffset val="100"/>
        <c:noMultiLvlLbl val="0"/>
      </c:catAx>
      <c:valAx>
        <c:axId val="82984960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297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'עומס המלוות'!$B$1</c:f>
              <c:strCache>
                <c:ptCount val="1"/>
                <c:pt idx="0">
                  <c:v>אחוז עומס מלוות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'עומס המלוות'!$A$2:$A$15</c:f>
              <c:strCache>
                <c:ptCount val="14"/>
                <c:pt idx="0">
                  <c:v>חולון*</c:v>
                </c:pt>
                <c:pt idx="1">
                  <c:v>פתח תקווה *</c:v>
                </c:pt>
                <c:pt idx="2">
                  <c:v>גבעתיים</c:v>
                </c:pt>
                <c:pt idx="3">
                  <c:v>רחובות</c:v>
                </c:pt>
                <c:pt idx="4">
                  <c:v>כפר סבא *</c:v>
                </c:pt>
                <c:pt idx="5">
                  <c:v>ראשון לציון</c:v>
                </c:pt>
                <c:pt idx="6">
                  <c:v>אשדוד</c:v>
                </c:pt>
                <c:pt idx="7">
                  <c:v>הרצליה*</c:v>
                </c:pt>
                <c:pt idx="8">
                  <c:v>תל אביב</c:v>
                </c:pt>
                <c:pt idx="9">
                  <c:v>באר שבע</c:v>
                </c:pt>
                <c:pt idx="10">
                  <c:v>חדרה</c:v>
                </c:pt>
                <c:pt idx="11">
                  <c:v>נתניה*</c:v>
                </c:pt>
                <c:pt idx="12">
                  <c:v>רעננה *</c:v>
                </c:pt>
                <c:pt idx="13">
                  <c:v>חיפה</c:v>
                </c:pt>
              </c:strCache>
            </c:strRef>
          </c:cat>
          <c:val>
            <c:numRef>
              <c:f>'עומס המלוות'!$B$2:$B$15</c:f>
              <c:numCache>
                <c:formatCode>0%</c:formatCode>
                <c:ptCount val="14"/>
                <c:pt idx="0">
                  <c:v>8.7685027981488375E-2</c:v>
                </c:pt>
                <c:pt idx="1">
                  <c:v>0.13168595822225221</c:v>
                </c:pt>
                <c:pt idx="2">
                  <c:v>0.16036357586848354</c:v>
                </c:pt>
                <c:pt idx="3">
                  <c:v>0.20901006661438115</c:v>
                </c:pt>
                <c:pt idx="4">
                  <c:v>0.21804869308634361</c:v>
                </c:pt>
                <c:pt idx="5">
                  <c:v>0.22584352506439753</c:v>
                </c:pt>
                <c:pt idx="6">
                  <c:v>0.24916786947472508</c:v>
                </c:pt>
                <c:pt idx="7">
                  <c:v>0.28043479157189333</c:v>
                </c:pt>
                <c:pt idx="8">
                  <c:v>0.29773047987948276</c:v>
                </c:pt>
                <c:pt idx="9">
                  <c:v>0.31908979085916422</c:v>
                </c:pt>
                <c:pt idx="10">
                  <c:v>0.400744655481449</c:v>
                </c:pt>
                <c:pt idx="11">
                  <c:v>0.40492918613376711</c:v>
                </c:pt>
                <c:pt idx="12">
                  <c:v>0.47327149886614478</c:v>
                </c:pt>
                <c:pt idx="13">
                  <c:v>0.47524647034685663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856768"/>
        <c:axId val="81862656"/>
        <c:axId val="0"/>
      </c:bar3DChart>
      <c:catAx>
        <c:axId val="81856768"/>
        <c:scaling>
          <c:orientation val="maxMin"/>
        </c:scaling>
        <c:delete val="0"/>
        <c:axPos val="b"/>
        <c:majorTickMark val="out"/>
        <c:minorTickMark val="none"/>
        <c:tickLblPos val="nextTo"/>
        <c:crossAx val="81862656"/>
        <c:crosses val="autoZero"/>
        <c:auto val="1"/>
        <c:lblAlgn val="ctr"/>
        <c:lblOffset val="100"/>
        <c:noMultiLvlLbl val="0"/>
      </c:catAx>
      <c:valAx>
        <c:axId val="81862656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8185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'פרעון מלוות'!$B$1</c:f>
              <c:strCache>
                <c:ptCount val="1"/>
                <c:pt idx="0">
                  <c:v>אחוז פירעון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'פרעון מלוות'!$A$2:$A$15</c:f>
              <c:strCache>
                <c:ptCount val="14"/>
                <c:pt idx="0">
                  <c:v>חולון*</c:v>
                </c:pt>
                <c:pt idx="1">
                  <c:v>פתח תקווה *</c:v>
                </c:pt>
                <c:pt idx="2">
                  <c:v>גבעתיים</c:v>
                </c:pt>
                <c:pt idx="3">
                  <c:v>אשדוד</c:v>
                </c:pt>
                <c:pt idx="4">
                  <c:v>רחובות</c:v>
                </c:pt>
                <c:pt idx="5">
                  <c:v>באר שבע</c:v>
                </c:pt>
                <c:pt idx="6">
                  <c:v>חדרה</c:v>
                </c:pt>
                <c:pt idx="7">
                  <c:v>הרצליה*</c:v>
                </c:pt>
                <c:pt idx="8">
                  <c:v>נתניה*</c:v>
                </c:pt>
                <c:pt idx="9">
                  <c:v>תל אביב</c:v>
                </c:pt>
                <c:pt idx="10">
                  <c:v>רעננה *</c:v>
                </c:pt>
                <c:pt idx="11">
                  <c:v>חיפה</c:v>
                </c:pt>
                <c:pt idx="12">
                  <c:v>ראשון לציון</c:v>
                </c:pt>
                <c:pt idx="13">
                  <c:v>כפר סבא *</c:v>
                </c:pt>
              </c:strCache>
            </c:strRef>
          </c:cat>
          <c:val>
            <c:numRef>
              <c:f>'פרעון מלוות'!$B$2:$B$15</c:f>
              <c:numCache>
                <c:formatCode>0%</c:formatCode>
                <c:ptCount val="14"/>
                <c:pt idx="0">
                  <c:v>2.6007302409961533E-2</c:v>
                </c:pt>
                <c:pt idx="1">
                  <c:v>3.5390519782920148E-2</c:v>
                </c:pt>
                <c:pt idx="2">
                  <c:v>3.7972807428804767E-2</c:v>
                </c:pt>
                <c:pt idx="3">
                  <c:v>4.4456583280835078E-2</c:v>
                </c:pt>
                <c:pt idx="4">
                  <c:v>4.5497076313673321E-2</c:v>
                </c:pt>
                <c:pt idx="5">
                  <c:v>5.1553633386934958E-2</c:v>
                </c:pt>
                <c:pt idx="6">
                  <c:v>5.1995107428861556E-2</c:v>
                </c:pt>
                <c:pt idx="7">
                  <c:v>5.810094102221923E-2</c:v>
                </c:pt>
                <c:pt idx="8">
                  <c:v>5.9207267219714678E-2</c:v>
                </c:pt>
                <c:pt idx="9">
                  <c:v>6.3108486066465921E-2</c:v>
                </c:pt>
                <c:pt idx="10">
                  <c:v>6.6497174573506304E-2</c:v>
                </c:pt>
                <c:pt idx="11">
                  <c:v>7.7499599587374263E-2</c:v>
                </c:pt>
                <c:pt idx="12">
                  <c:v>9.3191157048950854E-2</c:v>
                </c:pt>
                <c:pt idx="13">
                  <c:v>0.12598444261863753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910784"/>
        <c:axId val="81916672"/>
        <c:axId val="0"/>
      </c:bar3DChart>
      <c:catAx>
        <c:axId val="81910784"/>
        <c:scaling>
          <c:orientation val="maxMin"/>
        </c:scaling>
        <c:delete val="0"/>
        <c:axPos val="b"/>
        <c:majorTickMark val="out"/>
        <c:minorTickMark val="none"/>
        <c:tickLblPos val="nextTo"/>
        <c:crossAx val="81916672"/>
        <c:crosses val="autoZero"/>
        <c:auto val="1"/>
        <c:lblAlgn val="ctr"/>
        <c:lblOffset val="100"/>
        <c:noMultiLvlLbl val="0"/>
      </c:catAx>
      <c:valAx>
        <c:axId val="81916672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8191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'ביצוע חינוך'!$B$1</c:f>
              <c:strCache>
                <c:ptCount val="1"/>
                <c:pt idx="0">
                  <c:v>הוצאות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'ביצוע חינוך'!$A$2:$A$17</c:f>
              <c:strCache>
                <c:ptCount val="16"/>
                <c:pt idx="0">
                  <c:v>תקציב 2015</c:v>
                </c:pt>
                <c:pt idx="1">
                  <c:v>תקציב 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strCache>
            </c:strRef>
          </c:cat>
          <c:val>
            <c:numRef>
              <c:f>'ביצוע חינוך'!$B$2:$B$17</c:f>
              <c:numCache>
                <c:formatCode>#,</c:formatCode>
                <c:ptCount val="16"/>
                <c:pt idx="0">
                  <c:v>469266</c:v>
                </c:pt>
                <c:pt idx="1">
                  <c:v>442074</c:v>
                </c:pt>
                <c:pt idx="2">
                  <c:v>413941</c:v>
                </c:pt>
                <c:pt idx="3">
                  <c:v>403619</c:v>
                </c:pt>
                <c:pt idx="4">
                  <c:v>371216</c:v>
                </c:pt>
                <c:pt idx="5">
                  <c:v>360558</c:v>
                </c:pt>
                <c:pt idx="6">
                  <c:v>334177</c:v>
                </c:pt>
                <c:pt idx="7">
                  <c:v>343493</c:v>
                </c:pt>
                <c:pt idx="8">
                  <c:v>303064</c:v>
                </c:pt>
                <c:pt idx="9">
                  <c:v>289020</c:v>
                </c:pt>
                <c:pt idx="10">
                  <c:v>278286</c:v>
                </c:pt>
                <c:pt idx="11">
                  <c:v>263377</c:v>
                </c:pt>
                <c:pt idx="12">
                  <c:v>265693</c:v>
                </c:pt>
                <c:pt idx="13">
                  <c:v>256755</c:v>
                </c:pt>
                <c:pt idx="14">
                  <c:v>235946</c:v>
                </c:pt>
                <c:pt idx="15">
                  <c:v>194244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64704"/>
        <c:axId val="83066240"/>
      </c:lineChart>
      <c:catAx>
        <c:axId val="8306470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83066240"/>
        <c:crosses val="autoZero"/>
        <c:auto val="1"/>
        <c:lblAlgn val="ctr"/>
        <c:lblOffset val="100"/>
        <c:noMultiLvlLbl val="0"/>
      </c:catAx>
      <c:valAx>
        <c:axId val="83066240"/>
        <c:scaling>
          <c:orientation val="minMax"/>
        </c:scaling>
        <c:delete val="0"/>
        <c:axPos val="r"/>
        <c:majorGridlines/>
        <c:numFmt formatCode="#," sourceLinked="1"/>
        <c:majorTickMark val="out"/>
        <c:minorTickMark val="none"/>
        <c:tickLblPos val="nextTo"/>
        <c:crossAx val="8306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גיליון4!$B$1</c:f>
              <c:strCache>
                <c:ptCount val="1"/>
                <c:pt idx="0">
                  <c:v>אחוז לחינוך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גיליון4!$A$2:$A$15</c:f>
              <c:strCache>
                <c:ptCount val="14"/>
                <c:pt idx="0">
                  <c:v>רעננה *</c:v>
                </c:pt>
                <c:pt idx="1">
                  <c:v>כפר סבא *</c:v>
                </c:pt>
                <c:pt idx="2">
                  <c:v>פתח תקווה *</c:v>
                </c:pt>
                <c:pt idx="3">
                  <c:v>אשדוד</c:v>
                </c:pt>
                <c:pt idx="4">
                  <c:v>נתניה*</c:v>
                </c:pt>
                <c:pt idx="5">
                  <c:v>חולון*</c:v>
                </c:pt>
                <c:pt idx="6">
                  <c:v>ראשון לציון</c:v>
                </c:pt>
                <c:pt idx="7">
                  <c:v>הרצליה*</c:v>
                </c:pt>
                <c:pt idx="8">
                  <c:v>באר שבע</c:v>
                </c:pt>
                <c:pt idx="9">
                  <c:v>רחובות</c:v>
                </c:pt>
                <c:pt idx="10">
                  <c:v>גבעתיים</c:v>
                </c:pt>
                <c:pt idx="11">
                  <c:v>חדרה</c:v>
                </c:pt>
                <c:pt idx="12">
                  <c:v>תל אביב</c:v>
                </c:pt>
                <c:pt idx="13">
                  <c:v>חיפה</c:v>
                </c:pt>
              </c:strCache>
            </c:strRef>
          </c:cat>
          <c:val>
            <c:numRef>
              <c:f>גיליון4!$B$2:$B$15</c:f>
              <c:numCache>
                <c:formatCode>0%</c:formatCode>
                <c:ptCount val="14"/>
                <c:pt idx="0">
                  <c:v>0.36971886420199707</c:v>
                </c:pt>
                <c:pt idx="1">
                  <c:v>0.3403818806062181</c:v>
                </c:pt>
                <c:pt idx="2">
                  <c:v>0.33142411868831739</c:v>
                </c:pt>
                <c:pt idx="3">
                  <c:v>0.33009385890064674</c:v>
                </c:pt>
                <c:pt idx="4">
                  <c:v>0.32330564072785922</c:v>
                </c:pt>
                <c:pt idx="5">
                  <c:v>0.32208636128434304</c:v>
                </c:pt>
                <c:pt idx="6">
                  <c:v>0.2984773326303049</c:v>
                </c:pt>
                <c:pt idx="7">
                  <c:v>0.28896542530163699</c:v>
                </c:pt>
                <c:pt idx="8">
                  <c:v>0.28776670220858647</c:v>
                </c:pt>
                <c:pt idx="9">
                  <c:v>0.2844575544282183</c:v>
                </c:pt>
                <c:pt idx="10">
                  <c:v>0.25163261293688843</c:v>
                </c:pt>
                <c:pt idx="11">
                  <c:v>0.24832490980283553</c:v>
                </c:pt>
                <c:pt idx="12">
                  <c:v>0.18134000658519125</c:v>
                </c:pt>
                <c:pt idx="13">
                  <c:v>0.18122020412380632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67808"/>
        <c:axId val="83369344"/>
        <c:axId val="0"/>
      </c:bar3DChart>
      <c:catAx>
        <c:axId val="83367808"/>
        <c:scaling>
          <c:orientation val="maxMin"/>
        </c:scaling>
        <c:delete val="0"/>
        <c:axPos val="b"/>
        <c:majorTickMark val="out"/>
        <c:minorTickMark val="none"/>
        <c:tickLblPos val="nextTo"/>
        <c:crossAx val="83369344"/>
        <c:crosses val="autoZero"/>
        <c:auto val="1"/>
        <c:lblAlgn val="ctr"/>
        <c:lblOffset val="100"/>
        <c:noMultiLvlLbl val="0"/>
      </c:catAx>
      <c:valAx>
        <c:axId val="83369344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8336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'תקציב הפיתוח'!$D$1</c:f>
              <c:strCache>
                <c:ptCount val="1"/>
                <c:pt idx="0">
                  <c:v>תקציב 2015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3599158296432481E-2"/>
                  <c:y val="5.11215340002479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359926760290576E-2"/>
                  <c:y val="-1.2780383500061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8.745610935194488E-2"/>
                  <c:y val="8.69066078004215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16241848879646906"/>
                  <c:y val="-0.3548471031588726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3.4704805298390824E-2"/>
                  <c:y val="9.71309146004711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0.16241848879646906"/>
                  <c:y val="-6.90140709003347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0.18046498755163229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3.0540119356110545E-2"/>
                  <c:y val="1.022430680004959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4.164576635806899E-3"/>
                  <c:y val="-4.85654573002355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7491221870388965"/>
                  <c:y val="-3.3228997100161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1"/>
              <c:layout>
                <c:manualLayout>
                  <c:x val="0.1304900679219495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2"/>
              <c:layout>
                <c:manualLayout>
                  <c:x val="-9.7173454835494302E-3"/>
                  <c:y val="1.278038350006198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3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'C:\Users\yanivs\Google Drive\[נתונים למצגת תקציב 2015.xlsx]תקציב הפיתוח'!$A$2:$A$15</c:f>
              <c:strCache>
                <c:ptCount val="14"/>
                <c:pt idx="0">
                  <c:v>אחזקה-תאורה </c:v>
                </c:pt>
                <c:pt idx="1">
                  <c:v>אחזקה כבישים  </c:v>
                </c:pt>
                <c:pt idx="2">
                  <c:v>חופים </c:v>
                </c:pt>
                <c:pt idx="3">
                  <c:v>חינוך </c:v>
                </c:pt>
                <c:pt idx="4">
                  <c:v>כבישים ותחבורה </c:v>
                </c:pt>
                <c:pt idx="5">
                  <c:v>נטיעות </c:v>
                </c:pt>
                <c:pt idx="6">
                  <c:v>ספורט </c:v>
                </c:pt>
                <c:pt idx="7">
                  <c:v>רווחה </c:v>
                </c:pt>
                <c:pt idx="8">
                  <c:v>שונות </c:v>
                </c:pt>
                <c:pt idx="9">
                  <c:v>תיירות </c:v>
                </c:pt>
                <c:pt idx="10">
                  <c:v>תיכנון </c:v>
                </c:pt>
                <c:pt idx="11">
                  <c:v>תיעול וניקוז </c:v>
                </c:pt>
                <c:pt idx="12">
                  <c:v>תפעול </c:v>
                </c:pt>
                <c:pt idx="13">
                  <c:v>תרבות </c:v>
                </c:pt>
              </c:strCache>
            </c:strRef>
          </c:cat>
          <c:val>
            <c:numRef>
              <c:f>'תקציב הפיתוח'!$D$2:$D$15</c:f>
              <c:numCache>
                <c:formatCode>#,##0;\(###,##0,,\)</c:formatCode>
                <c:ptCount val="14"/>
                <c:pt idx="0">
                  <c:v>-500000</c:v>
                </c:pt>
                <c:pt idx="1">
                  <c:v>-2000000</c:v>
                </c:pt>
                <c:pt idx="2">
                  <c:v>-500000</c:v>
                </c:pt>
                <c:pt idx="3">
                  <c:v>-255151347</c:v>
                </c:pt>
                <c:pt idx="4">
                  <c:v>-40652800</c:v>
                </c:pt>
                <c:pt idx="5">
                  <c:v>-2770000</c:v>
                </c:pt>
                <c:pt idx="6">
                  <c:v>-1605000</c:v>
                </c:pt>
                <c:pt idx="7">
                  <c:v>-35387000</c:v>
                </c:pt>
                <c:pt idx="8">
                  <c:v>-16386202</c:v>
                </c:pt>
                <c:pt idx="9">
                  <c:v>-31050000</c:v>
                </c:pt>
                <c:pt idx="10">
                  <c:v>-8317000</c:v>
                </c:pt>
                <c:pt idx="11">
                  <c:v>-1870000</c:v>
                </c:pt>
                <c:pt idx="12">
                  <c:v>-18200000</c:v>
                </c:pt>
                <c:pt idx="13">
                  <c:v>-29460000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'ביצוע רווחה'!$B$1</c:f>
              <c:strCache>
                <c:ptCount val="1"/>
                <c:pt idx="0">
                  <c:v>הוצאות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'ביצוע רווחה'!$A$2:$A$17</c:f>
              <c:strCache>
                <c:ptCount val="16"/>
                <c:pt idx="0">
                  <c:v>תקציב 2015</c:v>
                </c:pt>
                <c:pt idx="1">
                  <c:v>תקציב 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strCache>
            </c:strRef>
          </c:cat>
          <c:val>
            <c:numRef>
              <c:f>'ביצוע רווחה'!$B$2:$B$17</c:f>
              <c:numCache>
                <c:formatCode>#,</c:formatCode>
                <c:ptCount val="16"/>
                <c:pt idx="0">
                  <c:v>217031</c:v>
                </c:pt>
                <c:pt idx="1">
                  <c:v>192817</c:v>
                </c:pt>
                <c:pt idx="2">
                  <c:v>186055</c:v>
                </c:pt>
                <c:pt idx="3">
                  <c:v>172243</c:v>
                </c:pt>
                <c:pt idx="4">
                  <c:v>154307</c:v>
                </c:pt>
                <c:pt idx="5">
                  <c:v>144378</c:v>
                </c:pt>
                <c:pt idx="6">
                  <c:v>134055</c:v>
                </c:pt>
                <c:pt idx="7">
                  <c:v>133246</c:v>
                </c:pt>
                <c:pt idx="8">
                  <c:v>112543</c:v>
                </c:pt>
                <c:pt idx="9">
                  <c:v>112574</c:v>
                </c:pt>
                <c:pt idx="10">
                  <c:v>102866</c:v>
                </c:pt>
                <c:pt idx="11">
                  <c:v>99769</c:v>
                </c:pt>
                <c:pt idx="12">
                  <c:v>96110</c:v>
                </c:pt>
                <c:pt idx="13">
                  <c:v>90533</c:v>
                </c:pt>
                <c:pt idx="14">
                  <c:v>80585</c:v>
                </c:pt>
                <c:pt idx="15">
                  <c:v>70151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28096"/>
        <c:axId val="83429632"/>
      </c:lineChart>
      <c:catAx>
        <c:axId val="834280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429632"/>
        <c:crosses val="autoZero"/>
        <c:auto val="1"/>
        <c:lblAlgn val="ctr"/>
        <c:lblOffset val="100"/>
        <c:noMultiLvlLbl val="0"/>
      </c:catAx>
      <c:valAx>
        <c:axId val="83429632"/>
        <c:scaling>
          <c:orientation val="minMax"/>
        </c:scaling>
        <c:delete val="0"/>
        <c:axPos val="r"/>
        <c:majorGridlines/>
        <c:numFmt formatCode="#,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42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'אחוז לרווחה'!$B$1</c:f>
              <c:strCache>
                <c:ptCount val="1"/>
                <c:pt idx="0">
                  <c:v>אחוז לרווחה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'אחוז לרווחה'!$A$2:$A$15</c:f>
              <c:strCache>
                <c:ptCount val="14"/>
                <c:pt idx="0">
                  <c:v>באר שבע</c:v>
                </c:pt>
                <c:pt idx="1">
                  <c:v>חדרה</c:v>
                </c:pt>
                <c:pt idx="2">
                  <c:v>אשדוד</c:v>
                </c:pt>
                <c:pt idx="3">
                  <c:v>נתניה*</c:v>
                </c:pt>
                <c:pt idx="4">
                  <c:v>חולון*</c:v>
                </c:pt>
                <c:pt idx="5">
                  <c:v>רחובות</c:v>
                </c:pt>
                <c:pt idx="6">
                  <c:v>פתח תקווה *</c:v>
                </c:pt>
                <c:pt idx="7">
                  <c:v>חיפה</c:v>
                </c:pt>
                <c:pt idx="8">
                  <c:v>כפר סבא *</c:v>
                </c:pt>
                <c:pt idx="9">
                  <c:v>ראשון לציון</c:v>
                </c:pt>
                <c:pt idx="10">
                  <c:v>הרצליה*</c:v>
                </c:pt>
                <c:pt idx="11">
                  <c:v>גבעתיים</c:v>
                </c:pt>
                <c:pt idx="12">
                  <c:v>תל אביב</c:v>
                </c:pt>
                <c:pt idx="13">
                  <c:v>רעננה *</c:v>
                </c:pt>
              </c:strCache>
            </c:strRef>
          </c:cat>
          <c:val>
            <c:numRef>
              <c:f>'אחוז לרווחה'!$B$2:$B$15</c:f>
              <c:numCache>
                <c:formatCode>0%</c:formatCode>
                <c:ptCount val="14"/>
                <c:pt idx="0">
                  <c:v>0.16241056114758926</c:v>
                </c:pt>
                <c:pt idx="1">
                  <c:v>0.15309093566576662</c:v>
                </c:pt>
                <c:pt idx="2">
                  <c:v>0.14836803534262089</c:v>
                </c:pt>
                <c:pt idx="3">
                  <c:v>0.13201730996046415</c:v>
                </c:pt>
                <c:pt idx="4">
                  <c:v>0.12272890686206259</c:v>
                </c:pt>
                <c:pt idx="5">
                  <c:v>0.11472614639279652</c:v>
                </c:pt>
                <c:pt idx="6">
                  <c:v>0.11399223224721824</c:v>
                </c:pt>
                <c:pt idx="7">
                  <c:v>0.1112077923889061</c:v>
                </c:pt>
                <c:pt idx="8">
                  <c:v>0.10327466897385527</c:v>
                </c:pt>
                <c:pt idx="9">
                  <c:v>0.10266458999044555</c:v>
                </c:pt>
                <c:pt idx="10">
                  <c:v>0.10265072229330702</c:v>
                </c:pt>
                <c:pt idx="11">
                  <c:v>9.7478864505981463E-2</c:v>
                </c:pt>
                <c:pt idx="12">
                  <c:v>8.918531120109098E-2</c:v>
                </c:pt>
                <c:pt idx="13">
                  <c:v>7.9768472460884504E-2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56768"/>
        <c:axId val="83458304"/>
        <c:axId val="0"/>
      </c:bar3DChart>
      <c:catAx>
        <c:axId val="83456768"/>
        <c:scaling>
          <c:orientation val="maxMin"/>
        </c:scaling>
        <c:delete val="0"/>
        <c:axPos val="b"/>
        <c:majorTickMark val="out"/>
        <c:minorTickMark val="none"/>
        <c:tickLblPos val="nextTo"/>
        <c:crossAx val="83458304"/>
        <c:crosses val="autoZero"/>
        <c:auto val="1"/>
        <c:lblAlgn val="ctr"/>
        <c:lblOffset val="100"/>
        <c:noMultiLvlLbl val="0"/>
      </c:catAx>
      <c:valAx>
        <c:axId val="83458304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8345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'השקעה בתושב'!$H$1</c:f>
              <c:strCache>
                <c:ptCount val="1"/>
                <c:pt idx="0">
                  <c:v>השקעה בתושב לפי הוצאות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'השקעה בתושב'!$A$2:$A$14</c:f>
              <c:strCache>
                <c:ptCount val="13"/>
                <c:pt idx="0">
                  <c:v>2015 תקציב</c:v>
                </c:pt>
                <c:pt idx="1">
                  <c:v>2014 תקציב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</c:strCache>
            </c:strRef>
          </c:cat>
          <c:val>
            <c:numRef>
              <c:f>'השקעה בתושב'!$H$2:$H$14</c:f>
              <c:numCache>
                <c:formatCode>#,##0</c:formatCode>
                <c:ptCount val="13"/>
                <c:pt idx="0">
                  <c:v>6695.802698929735</c:v>
                </c:pt>
                <c:pt idx="1">
                  <c:v>6300.4187994416006</c:v>
                </c:pt>
                <c:pt idx="2">
                  <c:v>5835.3187529083298</c:v>
                </c:pt>
                <c:pt idx="3">
                  <c:v>5595.2722196370405</c:v>
                </c:pt>
                <c:pt idx="4">
                  <c:v>5341.1398963730571</c:v>
                </c:pt>
                <c:pt idx="5">
                  <c:v>5119.3019943019945</c:v>
                </c:pt>
                <c:pt idx="6">
                  <c:v>5010.5959302325582</c:v>
                </c:pt>
                <c:pt idx="7">
                  <c:v>4668.8288718929252</c:v>
                </c:pt>
                <c:pt idx="8">
                  <c:v>4857.5748792270533</c:v>
                </c:pt>
                <c:pt idx="9">
                  <c:v>4286.5132223310484</c:v>
                </c:pt>
                <c:pt idx="10">
                  <c:v>4136.0019940179463</c:v>
                </c:pt>
                <c:pt idx="11">
                  <c:v>4049.4057897409853</c:v>
                </c:pt>
                <c:pt idx="12">
                  <c:v>4086.4895833333335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6320"/>
        <c:axId val="83514496"/>
      </c:lineChart>
      <c:catAx>
        <c:axId val="8349632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514496"/>
        <c:crosses val="autoZero"/>
        <c:auto val="1"/>
        <c:lblAlgn val="ctr"/>
        <c:lblOffset val="100"/>
        <c:noMultiLvlLbl val="0"/>
      </c:catAx>
      <c:valAx>
        <c:axId val="83514496"/>
        <c:scaling>
          <c:orientation val="minMax"/>
          <c:min val="4000"/>
        </c:scaling>
        <c:delete val="0"/>
        <c:axPos val="r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49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ביצוע!$C$1</c:f>
              <c:strCache>
                <c:ptCount val="1"/>
                <c:pt idx="0">
                  <c:v>הוצאות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ביצוע!$A$2:$A$9</c:f>
              <c:strCache>
                <c:ptCount val="8"/>
                <c:pt idx="0">
                  <c:v>תקציב  2015</c:v>
                </c:pt>
                <c:pt idx="1">
                  <c:v>תקציב 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</c:strCache>
            </c:strRef>
          </c:cat>
          <c:val>
            <c:numRef>
              <c:f>ביצוע!$C$2:$C$9</c:f>
              <c:numCache>
                <c:formatCode>#,</c:formatCode>
                <c:ptCount val="8"/>
                <c:pt idx="0">
                  <c:v>1438929</c:v>
                </c:pt>
                <c:pt idx="1">
                  <c:v>1353960</c:v>
                </c:pt>
                <c:pt idx="2">
                  <c:v>1254010</c:v>
                </c:pt>
                <c:pt idx="3">
                  <c:v>1202424</c:v>
                </c:pt>
                <c:pt idx="4">
                  <c:v>1133924</c:v>
                </c:pt>
                <c:pt idx="5">
                  <c:v>1078125</c:v>
                </c:pt>
                <c:pt idx="6">
                  <c:v>1034187</c:v>
                </c:pt>
                <c:pt idx="7">
                  <c:v>976719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41824"/>
        <c:axId val="42955904"/>
      </c:lineChart>
      <c:catAx>
        <c:axId val="429418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2955904"/>
        <c:crosses val="autoZero"/>
        <c:auto val="1"/>
        <c:lblAlgn val="ctr"/>
        <c:lblOffset val="100"/>
        <c:noMultiLvlLbl val="0"/>
      </c:catAx>
      <c:valAx>
        <c:axId val="42955904"/>
        <c:scaling>
          <c:orientation val="minMax"/>
          <c:min val="500000"/>
        </c:scaling>
        <c:delete val="0"/>
        <c:axPos val="r"/>
        <c:majorGridlines/>
        <c:numFmt formatCode="#,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294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258947491510374"/>
          <c:y val="0.43556755845224715"/>
          <c:w val="0.39158637930189893"/>
          <c:h val="0.2500003146146034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4953512322761682E-3"/>
                  <c:y val="3.192250162049691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'התפלגות תקציב ללא מותנה'!$A$3:$A$9</c:f>
              <c:strCache>
                <c:ptCount val="7"/>
                <c:pt idx="0">
                  <c:v>משכורות ושכר</c:v>
                </c:pt>
                <c:pt idx="1">
                  <c:v>אחזקה ומינהל</c:v>
                </c:pt>
                <c:pt idx="2">
                  <c:v>הוצאות מימון</c:v>
                </c:pt>
                <c:pt idx="3">
                  <c:v>הוצאות תפעול</c:v>
                </c:pt>
                <c:pt idx="4">
                  <c:v>השתתפויות ותרומות</c:v>
                </c:pt>
                <c:pt idx="5">
                  <c:v>הוצאות חד פעמיות</c:v>
                </c:pt>
                <c:pt idx="6">
                  <c:v>פרעון מלוות</c:v>
                </c:pt>
              </c:strCache>
            </c:strRef>
          </c:cat>
          <c:val>
            <c:numRef>
              <c:f>'התפלגות תקציב ללא מותנה'!$B$3:$B$9</c:f>
              <c:numCache>
                <c:formatCode>#,##0;\(#,##0,\)</c:formatCode>
                <c:ptCount val="7"/>
                <c:pt idx="0">
                  <c:v>-476783</c:v>
                </c:pt>
                <c:pt idx="1">
                  <c:v>-45694</c:v>
                </c:pt>
                <c:pt idx="2">
                  <c:v>-3534</c:v>
                </c:pt>
                <c:pt idx="3">
                  <c:v>-438108</c:v>
                </c:pt>
                <c:pt idx="4">
                  <c:v>-354919</c:v>
                </c:pt>
                <c:pt idx="5">
                  <c:v>-49559</c:v>
                </c:pt>
                <c:pt idx="6">
                  <c:v>-70332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'התפלגות תקציב ללא מותנה'!$A$3:$A$9</c:f>
              <c:strCache>
                <c:ptCount val="7"/>
                <c:pt idx="0">
                  <c:v>משכורות ושכר</c:v>
                </c:pt>
                <c:pt idx="1">
                  <c:v>אחזקה ומינהל</c:v>
                </c:pt>
                <c:pt idx="2">
                  <c:v>הוצאות מימון</c:v>
                </c:pt>
                <c:pt idx="3">
                  <c:v>הוצאות תפעול</c:v>
                </c:pt>
                <c:pt idx="4">
                  <c:v>השתתפויות ותרומות</c:v>
                </c:pt>
                <c:pt idx="5">
                  <c:v>הוצאות חד פעמיות</c:v>
                </c:pt>
                <c:pt idx="6">
                  <c:v>פרעון מלוות</c:v>
                </c:pt>
              </c:strCache>
            </c:strRef>
          </c:cat>
          <c:val>
            <c:numRef>
              <c:f>'התפלגות תקציב ללא מותנה'!$C$3:$C$9</c:f>
              <c:numCache>
                <c:formatCode>0%</c:formatCode>
                <c:ptCount val="7"/>
                <c:pt idx="0">
                  <c:v>0.33134574395262034</c:v>
                </c:pt>
                <c:pt idx="1">
                  <c:v>3.1755562644161038E-2</c:v>
                </c:pt>
                <c:pt idx="2">
                  <c:v>2.4559933116922376E-3</c:v>
                </c:pt>
                <c:pt idx="3">
                  <c:v>0.31</c:v>
                </c:pt>
                <c:pt idx="4">
                  <c:v>0.24665497741723186</c:v>
                </c:pt>
                <c:pt idx="5">
                  <c:v>3.4441588153411321E-2</c:v>
                </c:pt>
                <c:pt idx="6">
                  <c:v>4.8878019693813939E-2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991401164830738"/>
          <c:y val="0.43396226415094341"/>
          <c:w val="0.34487783087266483"/>
          <c:h val="0.2560646900269542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991401164830738"/>
          <c:y val="0.43396226415094341"/>
          <c:w val="0.34487783087266483"/>
          <c:h val="0.2560646900269542"/>
        </c:manualLayout>
      </c:layout>
      <c:pie3DChart>
        <c:varyColors val="1"/>
        <c:ser>
          <c:idx val="0"/>
          <c:order val="0"/>
          <c:tx>
            <c:strRef>
              <c:f>'הכנסות 2015'!$B$3</c:f>
              <c:strCache>
                <c:ptCount val="1"/>
                <c:pt idx="0">
                  <c:v>הצעת תקציב 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764852889702817E-2"/>
                  <c:y val="6.0944753415197873E-2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490277065989084"/>
                  <c:y val="2.9962493274167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1241589942814E-2"/>
                  <c:y val="9.62500626292067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'הכנסות 2015'!$A$4:$A$11</c:f>
              <c:strCache>
                <c:ptCount val="8"/>
                <c:pt idx="0">
                  <c:v>ארנונה </c:v>
                </c:pt>
                <c:pt idx="1">
                  <c:v>הנחות בארנונה</c:v>
                </c:pt>
                <c:pt idx="2">
                  <c:v>מים</c:v>
                </c:pt>
                <c:pt idx="3">
                  <c:v>יתר עצמיות</c:v>
                </c:pt>
                <c:pt idx="4">
                  <c:v>משרד החינוך</c:v>
                </c:pt>
                <c:pt idx="5">
                  <c:v>משרד הרווחה</c:v>
                </c:pt>
                <c:pt idx="6">
                  <c:v>משרדים אחרים</c:v>
                </c:pt>
                <c:pt idx="7">
                  <c:v>תקבולים אחרים </c:v>
                </c:pt>
              </c:strCache>
            </c:strRef>
          </c:cat>
          <c:val>
            <c:numRef>
              <c:f>'הכנסות 2015'!$B$4:$B$11</c:f>
              <c:numCache>
                <c:formatCode>#,##0;\(#,##0,\)</c:formatCode>
                <c:ptCount val="8"/>
                <c:pt idx="0">
                  <c:v>-674820</c:v>
                </c:pt>
                <c:pt idx="1">
                  <c:v>-89230</c:v>
                </c:pt>
                <c:pt idx="2">
                  <c:v>-905</c:v>
                </c:pt>
                <c:pt idx="3">
                  <c:v>-209574</c:v>
                </c:pt>
                <c:pt idx="4">
                  <c:v>-268023</c:v>
                </c:pt>
                <c:pt idx="5">
                  <c:v>-141488</c:v>
                </c:pt>
                <c:pt idx="6">
                  <c:v>-18522</c:v>
                </c:pt>
                <c:pt idx="7">
                  <c:v>-36367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'אחוז גבייה'!$C$1</c:f>
              <c:strCache>
                <c:ptCount val="1"/>
                <c:pt idx="0">
                  <c:v>שוטף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0061322599567994E-2"/>
                  <c:y val="-2.079217760526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778668033117E-2"/>
                  <c:y val="-2.0792177605266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061322599567994E-2"/>
                  <c:y val="-2.6303717989667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'אחוז גבייה'!$A$2:$A$9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</c:numCache>
            </c:numRef>
          </c:cat>
          <c:val>
            <c:numRef>
              <c:f>'אחוז גבייה'!$C$2:$C$9</c:f>
              <c:numCache>
                <c:formatCode>0%</c:formatCode>
                <c:ptCount val="8"/>
                <c:pt idx="0">
                  <c:v>0.93700000000000006</c:v>
                </c:pt>
                <c:pt idx="1">
                  <c:v>0.92600000000000005</c:v>
                </c:pt>
                <c:pt idx="2">
                  <c:v>0.91800000000000004</c:v>
                </c:pt>
                <c:pt idx="3">
                  <c:v>0.88</c:v>
                </c:pt>
                <c:pt idx="4">
                  <c:v>0.86</c:v>
                </c:pt>
                <c:pt idx="5">
                  <c:v>0.84</c:v>
                </c:pt>
                <c:pt idx="6">
                  <c:v>0.84</c:v>
                </c:pt>
                <c:pt idx="7">
                  <c:v>0.81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'אחוז גבייה'!$D$1</c:f>
              <c:strCache>
                <c:ptCount val="1"/>
                <c:pt idx="0">
                  <c:v>מגורים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'אחוז גבייה'!$A$2:$A$9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</c:numCache>
            </c:numRef>
          </c:cat>
          <c:val>
            <c:numRef>
              <c:f>'אחוז גבייה'!$D$2:$D$9</c:f>
              <c:numCache>
                <c:formatCode>0%</c:formatCode>
                <c:ptCount val="8"/>
                <c:pt idx="0">
                  <c:v>0.96699999999999997</c:v>
                </c:pt>
                <c:pt idx="1">
                  <c:v>0.95299999999999996</c:v>
                </c:pt>
                <c:pt idx="2">
                  <c:v>0.94199999999999995</c:v>
                </c:pt>
                <c:pt idx="3">
                  <c:v>0.93</c:v>
                </c:pt>
                <c:pt idx="4">
                  <c:v>0.92</c:v>
                </c:pt>
                <c:pt idx="5">
                  <c:v>0.91</c:v>
                </c:pt>
                <c:pt idx="6">
                  <c:v>0.9</c:v>
                </c:pt>
                <c:pt idx="7">
                  <c:v>0.88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'אחוז גבייה'!$E$1</c:f>
              <c:strCache>
                <c:ptCount val="1"/>
                <c:pt idx="0">
                  <c:v>עסקים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'אחוז גבייה'!$A$2:$A$9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</c:numCache>
            </c:numRef>
          </c:cat>
          <c:val>
            <c:numRef>
              <c:f>'אחוז גבייה'!$E$2:$E$9</c:f>
              <c:numCache>
                <c:formatCode>0%</c:formatCode>
                <c:ptCount val="8"/>
                <c:pt idx="0">
                  <c:v>0.92100000000000004</c:v>
                </c:pt>
                <c:pt idx="1">
                  <c:v>0.91</c:v>
                </c:pt>
                <c:pt idx="2">
                  <c:v>0.90400000000000003</c:v>
                </c:pt>
                <c:pt idx="3">
                  <c:v>0.85</c:v>
                </c:pt>
                <c:pt idx="4">
                  <c:v>0.83</c:v>
                </c:pt>
                <c:pt idx="5">
                  <c:v>0.8</c:v>
                </c:pt>
                <c:pt idx="6">
                  <c:v>0.8</c:v>
                </c:pt>
                <c:pt idx="7">
                  <c:v>0.76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23168"/>
        <c:axId val="43624704"/>
      </c:lineChart>
      <c:catAx>
        <c:axId val="436231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43624704"/>
        <c:crosses val="autoZero"/>
        <c:auto val="1"/>
        <c:lblAlgn val="ctr"/>
        <c:lblOffset val="100"/>
        <c:noMultiLvlLbl val="0"/>
      </c:catAx>
      <c:valAx>
        <c:axId val="43624704"/>
        <c:scaling>
          <c:orientation val="minMax"/>
          <c:min val="0.7000000000000004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crossAx val="43623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569555914921455E-3"/>
                  <c:y val="-2.245816062359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96692875392609E-3"/>
                  <c:y val="-2.511799376122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9052649336679E-2"/>
                  <c:y val="-2.383814385954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32728860768449E-2"/>
                  <c:y val="-2.3838143859549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גבייה!$A$2:$A$7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גבייה!$B$2:$B$7</c:f>
              <c:numCache>
                <c:formatCode>General</c:formatCode>
                <c:ptCount val="6"/>
                <c:pt idx="0">
                  <c:v>764</c:v>
                </c:pt>
                <c:pt idx="1">
                  <c:v>734</c:v>
                </c:pt>
                <c:pt idx="2">
                  <c:v>722</c:v>
                </c:pt>
                <c:pt idx="3" formatCode="0">
                  <c:v>690</c:v>
                </c:pt>
                <c:pt idx="4" formatCode="0">
                  <c:v>596</c:v>
                </c:pt>
                <c:pt idx="5" formatCode="0">
                  <c:v>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641984"/>
        <c:axId val="79643776"/>
        <c:axId val="0"/>
      </c:bar3DChart>
      <c:catAx>
        <c:axId val="7964198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9643776"/>
        <c:crosses val="autoZero"/>
        <c:auto val="1"/>
        <c:lblAlgn val="ctr"/>
        <c:lblOffset val="100"/>
        <c:noMultiLvlLbl val="0"/>
      </c:catAx>
      <c:valAx>
        <c:axId val="79643776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9641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'תעריף מגורים'!$C$1</c:f>
              <c:strCache>
                <c:ptCount val="1"/>
                <c:pt idx="0">
                  <c:v>תעריף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'תעריף מגורים'!$A$2:$A$15</c:f>
              <c:strCache>
                <c:ptCount val="14"/>
                <c:pt idx="0">
                  <c:v>אשדוד</c:v>
                </c:pt>
                <c:pt idx="1">
                  <c:v>חדרה</c:v>
                </c:pt>
                <c:pt idx="2">
                  <c:v>באר שבע</c:v>
                </c:pt>
                <c:pt idx="3">
                  <c:v>רעננה *</c:v>
                </c:pt>
                <c:pt idx="4">
                  <c:v>כפר סבא *</c:v>
                </c:pt>
                <c:pt idx="5">
                  <c:v>תל אביב</c:v>
                </c:pt>
                <c:pt idx="6">
                  <c:v>ראשון לציון</c:v>
                </c:pt>
                <c:pt idx="7">
                  <c:v>נתניה*</c:v>
                </c:pt>
                <c:pt idx="8">
                  <c:v>הרצליה*</c:v>
                </c:pt>
                <c:pt idx="9">
                  <c:v>רחובות</c:v>
                </c:pt>
                <c:pt idx="10">
                  <c:v>חולון*</c:v>
                </c:pt>
                <c:pt idx="11">
                  <c:v>פתח תקווה *</c:v>
                </c:pt>
                <c:pt idx="12">
                  <c:v>גבעתיים</c:v>
                </c:pt>
                <c:pt idx="13">
                  <c:v>חיפה</c:v>
                </c:pt>
              </c:strCache>
            </c:strRef>
          </c:cat>
          <c:val>
            <c:numRef>
              <c:f>'תעריף מגורים'!$C$2:$C$15</c:f>
              <c:numCache>
                <c:formatCode>"₪"\ #,##0.00</c:formatCode>
                <c:ptCount val="14"/>
                <c:pt idx="0">
                  <c:v>38.729999999999997</c:v>
                </c:pt>
                <c:pt idx="1">
                  <c:v>39.96</c:v>
                </c:pt>
                <c:pt idx="2">
                  <c:v>40.409999999999997</c:v>
                </c:pt>
                <c:pt idx="3">
                  <c:v>44.449349999999995</c:v>
                </c:pt>
                <c:pt idx="4">
                  <c:v>45.14499</c:v>
                </c:pt>
                <c:pt idx="5">
                  <c:v>45.95</c:v>
                </c:pt>
                <c:pt idx="6">
                  <c:v>53.12</c:v>
                </c:pt>
                <c:pt idx="7">
                  <c:v>54.935099999999998</c:v>
                </c:pt>
                <c:pt idx="8">
                  <c:v>55.814879999999995</c:v>
                </c:pt>
                <c:pt idx="9">
                  <c:v>56.5</c:v>
                </c:pt>
                <c:pt idx="10">
                  <c:v>57.257309999999997</c:v>
                </c:pt>
                <c:pt idx="11">
                  <c:v>57.594899999999996</c:v>
                </c:pt>
                <c:pt idx="12">
                  <c:v>59.13</c:v>
                </c:pt>
                <c:pt idx="13">
                  <c:v>60.16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670656"/>
        <c:axId val="80295040"/>
        <c:axId val="0"/>
      </c:bar3DChart>
      <c:catAx>
        <c:axId val="79670656"/>
        <c:scaling>
          <c:orientation val="maxMin"/>
        </c:scaling>
        <c:delete val="0"/>
        <c:axPos val="b"/>
        <c:majorTickMark val="out"/>
        <c:minorTickMark val="none"/>
        <c:tickLblPos val="nextTo"/>
        <c:crossAx val="80295040"/>
        <c:crosses val="autoZero"/>
        <c:auto val="1"/>
        <c:lblAlgn val="ctr"/>
        <c:lblOffset val="100"/>
        <c:noMultiLvlLbl val="0"/>
      </c:catAx>
      <c:valAx>
        <c:axId val="80295040"/>
        <c:scaling>
          <c:orientation val="minMax"/>
        </c:scaling>
        <c:delete val="0"/>
        <c:axPos val="r"/>
        <c:majorGridlines/>
        <c:numFmt formatCode="&quot;₪&quot;\ #,##0.00" sourceLinked="1"/>
        <c:majorTickMark val="out"/>
        <c:minorTickMark val="none"/>
        <c:tickLblPos val="nextTo"/>
        <c:crossAx val="796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D5633-9D86-47B1-A058-1B5A9144313C}" type="doc">
      <dgm:prSet loTypeId="urn:microsoft.com/office/officeart/2005/8/layout/rings+Icon#1" loCatId="relationship" qsTypeId="urn:microsoft.com/office/officeart/2005/8/quickstyle/simple1" qsCatId="simple" csTypeId="urn:microsoft.com/office/officeart/2005/8/colors/accent1_2" csCatId="accent1" phldr="1"/>
      <dgm:spPr/>
    </dgm:pt>
    <dgm:pt modelId="{C3A38D7E-7848-48E4-B7C8-6092A1DA573B}">
      <dgm:prSet phldrT="[טקסט]" custT="1"/>
      <dgm:spPr/>
      <dgm:t>
        <a:bodyPr/>
        <a:lstStyle/>
        <a:p>
          <a:pPr rtl="1"/>
          <a:r>
            <a:rPr lang="he-IL" sz="1400" b="1" u="sng" dirty="0" smtClean="0"/>
            <a:t>חינוך 255 </a:t>
          </a:r>
          <a:r>
            <a:rPr lang="he-IL" sz="1400" b="1" u="sng" dirty="0" err="1" smtClean="0"/>
            <a:t>מלש"ח</a:t>
          </a:r>
          <a:endParaRPr lang="he-IL" sz="1400" dirty="0"/>
        </a:p>
      </dgm:t>
    </dgm:pt>
    <dgm:pt modelId="{EE61F9C7-E9AC-4986-A992-FA54E01A98BE}" type="parTrans" cxnId="{7408A40E-8D5E-4FD6-9666-EC78B97CD98C}">
      <dgm:prSet/>
      <dgm:spPr/>
      <dgm:t>
        <a:bodyPr/>
        <a:lstStyle/>
        <a:p>
          <a:pPr rtl="1"/>
          <a:endParaRPr lang="he-IL" sz="1200"/>
        </a:p>
      </dgm:t>
    </dgm:pt>
    <dgm:pt modelId="{FFF4926D-8419-4086-9EFC-CBA0EC710B26}" type="sibTrans" cxnId="{7408A40E-8D5E-4FD6-9666-EC78B97CD98C}">
      <dgm:prSet/>
      <dgm:spPr/>
      <dgm:t>
        <a:bodyPr/>
        <a:lstStyle/>
        <a:p>
          <a:pPr rtl="1"/>
          <a:endParaRPr lang="he-IL" sz="1200"/>
        </a:p>
      </dgm:t>
    </dgm:pt>
    <dgm:pt modelId="{DBF229DC-AD2A-4D76-8B87-E8C970678FFC}">
      <dgm:prSet phldrT="[טקסט]" custT="1"/>
      <dgm:spPr/>
      <dgm:t>
        <a:bodyPr/>
        <a:lstStyle/>
        <a:p>
          <a:pPr algn="r" rtl="1"/>
          <a:r>
            <a:rPr lang="he-IL" sz="1400" b="1" u="sng" dirty="0" smtClean="0"/>
            <a:t>כבישים 41 </a:t>
          </a:r>
          <a:r>
            <a:rPr lang="he-IL" sz="1400" b="1" u="sng" dirty="0" err="1" smtClean="0"/>
            <a:t>מלש"ח</a:t>
          </a:r>
          <a:r>
            <a:rPr lang="he-IL" sz="1400" b="1" u="sng" dirty="0" smtClean="0"/>
            <a:t>:</a:t>
          </a:r>
          <a:endParaRPr lang="he-IL" sz="1400" dirty="0"/>
        </a:p>
      </dgm:t>
    </dgm:pt>
    <dgm:pt modelId="{904F3737-B26B-43C4-89CE-8AA73EDD3377}" type="parTrans" cxnId="{0A8EC64E-A4FA-4B48-903D-39738E59B0C7}">
      <dgm:prSet/>
      <dgm:spPr/>
      <dgm:t>
        <a:bodyPr/>
        <a:lstStyle/>
        <a:p>
          <a:pPr rtl="1"/>
          <a:endParaRPr lang="he-IL" sz="1200"/>
        </a:p>
      </dgm:t>
    </dgm:pt>
    <dgm:pt modelId="{8C55033F-E84E-47BD-AA71-099767BC3A05}" type="sibTrans" cxnId="{0A8EC64E-A4FA-4B48-903D-39738E59B0C7}">
      <dgm:prSet/>
      <dgm:spPr/>
      <dgm:t>
        <a:bodyPr/>
        <a:lstStyle/>
        <a:p>
          <a:pPr rtl="1"/>
          <a:endParaRPr lang="he-IL" sz="1200"/>
        </a:p>
      </dgm:t>
    </dgm:pt>
    <dgm:pt modelId="{EEA65A67-BFD0-48C8-A8DA-330C53742CA4}">
      <dgm:prSet phldrT="[טקסט]" custT="1"/>
      <dgm:spPr/>
      <dgm:t>
        <a:bodyPr/>
        <a:lstStyle/>
        <a:p>
          <a:pPr rtl="1"/>
          <a:r>
            <a:rPr lang="he-IL" sz="1400" b="1" u="sng" dirty="0" smtClean="0"/>
            <a:t>תיירות 31 </a:t>
          </a:r>
          <a:r>
            <a:rPr lang="he-IL" sz="1400" b="1" u="sng" dirty="0" err="1" smtClean="0"/>
            <a:t>מלש"ח</a:t>
          </a:r>
          <a:r>
            <a:rPr lang="he-IL" sz="1400" b="1" u="sng" dirty="0" smtClean="0"/>
            <a:t>:</a:t>
          </a:r>
          <a:endParaRPr lang="he-IL" sz="1400" dirty="0"/>
        </a:p>
      </dgm:t>
    </dgm:pt>
    <dgm:pt modelId="{31DA1080-7C6D-4FFE-9A00-77762FB2E66E}" type="parTrans" cxnId="{E4701EB2-92D5-4588-B7F0-1C7BC0C20877}">
      <dgm:prSet/>
      <dgm:spPr/>
      <dgm:t>
        <a:bodyPr/>
        <a:lstStyle/>
        <a:p>
          <a:pPr rtl="1"/>
          <a:endParaRPr lang="he-IL" sz="1200"/>
        </a:p>
      </dgm:t>
    </dgm:pt>
    <dgm:pt modelId="{765B1EDB-7624-4C0B-84E9-D2342ECC61D9}" type="sibTrans" cxnId="{E4701EB2-92D5-4588-B7F0-1C7BC0C20877}">
      <dgm:prSet/>
      <dgm:spPr/>
      <dgm:t>
        <a:bodyPr/>
        <a:lstStyle/>
        <a:p>
          <a:pPr rtl="1"/>
          <a:endParaRPr lang="he-IL" sz="1200"/>
        </a:p>
      </dgm:t>
    </dgm:pt>
    <dgm:pt modelId="{7988FB88-F888-4972-BAF3-7F4A6A1DD9B7}">
      <dgm:prSet phldrT="[טקסט]" custT="1"/>
      <dgm:spPr/>
      <dgm:t>
        <a:bodyPr/>
        <a:lstStyle/>
        <a:p>
          <a:pPr rtl="1"/>
          <a:r>
            <a:rPr lang="he-IL" sz="1200" dirty="0" smtClean="0"/>
            <a:t>ביה"ס לאוטיסטים עם השקעה עירונית של כ – 3.5 </a:t>
          </a:r>
          <a:r>
            <a:rPr lang="he-IL" sz="1200" dirty="0" err="1" smtClean="0"/>
            <a:t>מלש"ח</a:t>
          </a:r>
          <a:r>
            <a:rPr lang="he-IL" sz="1200" dirty="0" smtClean="0"/>
            <a:t>.</a:t>
          </a:r>
          <a:endParaRPr lang="he-IL" sz="1200" dirty="0"/>
        </a:p>
      </dgm:t>
    </dgm:pt>
    <dgm:pt modelId="{F2D86E0B-5BF7-465B-B6CE-710B2EDF6B8B}" type="parTrans" cxnId="{D5F2E8D3-5524-42AC-9B3A-49026261DBC5}">
      <dgm:prSet/>
      <dgm:spPr/>
      <dgm:t>
        <a:bodyPr/>
        <a:lstStyle/>
        <a:p>
          <a:pPr rtl="1"/>
          <a:endParaRPr lang="he-IL" sz="1200"/>
        </a:p>
      </dgm:t>
    </dgm:pt>
    <dgm:pt modelId="{D026DAAA-B007-4CA2-B0D1-757B40359422}" type="sibTrans" cxnId="{D5F2E8D3-5524-42AC-9B3A-49026261DBC5}">
      <dgm:prSet/>
      <dgm:spPr/>
      <dgm:t>
        <a:bodyPr/>
        <a:lstStyle/>
        <a:p>
          <a:pPr rtl="1"/>
          <a:endParaRPr lang="he-IL" sz="1200"/>
        </a:p>
      </dgm:t>
    </dgm:pt>
    <dgm:pt modelId="{BB39DA6B-A9B6-4892-A4B7-757D59EDE566}">
      <dgm:prSet custT="1"/>
      <dgm:spPr/>
      <dgm:t>
        <a:bodyPr/>
        <a:lstStyle/>
        <a:p>
          <a:pPr rtl="1"/>
          <a:r>
            <a:rPr lang="he-IL" sz="1200" smtClean="0"/>
            <a:t>מקיף י' השלמת כיתות</a:t>
          </a:r>
          <a:endParaRPr lang="en-US" sz="1200"/>
        </a:p>
      </dgm:t>
    </dgm:pt>
    <dgm:pt modelId="{74016E55-678A-4528-9C9E-09391C27F1CA}" type="parTrans" cxnId="{CC59ABD9-4E86-4187-9C2A-0FDC9F467674}">
      <dgm:prSet/>
      <dgm:spPr/>
      <dgm:t>
        <a:bodyPr/>
        <a:lstStyle/>
        <a:p>
          <a:pPr rtl="1"/>
          <a:endParaRPr lang="he-IL" sz="1200"/>
        </a:p>
      </dgm:t>
    </dgm:pt>
    <dgm:pt modelId="{C6A4ECDF-02D9-4719-B5FF-18988E765AC8}" type="sibTrans" cxnId="{CC59ABD9-4E86-4187-9C2A-0FDC9F467674}">
      <dgm:prSet/>
      <dgm:spPr/>
      <dgm:t>
        <a:bodyPr/>
        <a:lstStyle/>
        <a:p>
          <a:pPr rtl="1"/>
          <a:endParaRPr lang="he-IL" sz="1200"/>
        </a:p>
      </dgm:t>
    </dgm:pt>
    <dgm:pt modelId="{03967509-FE32-457F-8FCF-303CA1B116E2}">
      <dgm:prSet custT="1"/>
      <dgm:spPr/>
      <dgm:t>
        <a:bodyPr/>
        <a:lstStyle/>
        <a:p>
          <a:pPr rtl="1"/>
          <a:r>
            <a:rPr lang="he-IL" sz="1200" dirty="0" smtClean="0"/>
            <a:t>הרחבת ביה"ס יסודי בי"ז</a:t>
          </a:r>
          <a:endParaRPr lang="en-US" sz="1200" dirty="0"/>
        </a:p>
      </dgm:t>
    </dgm:pt>
    <dgm:pt modelId="{2C05A917-D853-45DD-8B7A-7118155AEC3E}" type="parTrans" cxnId="{2ABBF49A-E68B-4A8B-8D17-923DDD44D409}">
      <dgm:prSet/>
      <dgm:spPr/>
      <dgm:t>
        <a:bodyPr/>
        <a:lstStyle/>
        <a:p>
          <a:pPr rtl="1"/>
          <a:endParaRPr lang="he-IL" sz="1200"/>
        </a:p>
      </dgm:t>
    </dgm:pt>
    <dgm:pt modelId="{F2325917-8CEE-42E8-9863-9C65F90ADC19}" type="sibTrans" cxnId="{2ABBF49A-E68B-4A8B-8D17-923DDD44D409}">
      <dgm:prSet/>
      <dgm:spPr/>
      <dgm:t>
        <a:bodyPr/>
        <a:lstStyle/>
        <a:p>
          <a:pPr rtl="1"/>
          <a:endParaRPr lang="he-IL" sz="1200"/>
        </a:p>
      </dgm:t>
    </dgm:pt>
    <dgm:pt modelId="{110F2794-C993-49EC-8AA9-B55D4BA72C96}">
      <dgm:prSet custT="1"/>
      <dgm:spPr/>
      <dgm:t>
        <a:bodyPr/>
        <a:lstStyle/>
        <a:p>
          <a:pPr rtl="1"/>
          <a:r>
            <a:rPr lang="he-IL" sz="1200" smtClean="0"/>
            <a:t>ביה"ס בט"ז</a:t>
          </a:r>
          <a:endParaRPr lang="en-US" sz="1200"/>
        </a:p>
      </dgm:t>
    </dgm:pt>
    <dgm:pt modelId="{C2848140-7DF8-49D0-B2CF-11B7C0B28A34}" type="parTrans" cxnId="{79D32787-435C-453C-ACE3-B7C9076C55D8}">
      <dgm:prSet/>
      <dgm:spPr/>
      <dgm:t>
        <a:bodyPr/>
        <a:lstStyle/>
        <a:p>
          <a:pPr rtl="1"/>
          <a:endParaRPr lang="he-IL" sz="1200"/>
        </a:p>
      </dgm:t>
    </dgm:pt>
    <dgm:pt modelId="{61406622-F4A7-4AAD-993E-15E8CE8AFD76}" type="sibTrans" cxnId="{79D32787-435C-453C-ACE3-B7C9076C55D8}">
      <dgm:prSet/>
      <dgm:spPr/>
      <dgm:t>
        <a:bodyPr/>
        <a:lstStyle/>
        <a:p>
          <a:pPr rtl="1"/>
          <a:endParaRPr lang="he-IL" sz="1200"/>
        </a:p>
      </dgm:t>
    </dgm:pt>
    <dgm:pt modelId="{363BBF97-71D5-4799-9DF4-9E4D1D1CB84D}">
      <dgm:prSet custT="1"/>
      <dgm:spPr/>
      <dgm:t>
        <a:bodyPr/>
        <a:lstStyle/>
        <a:p>
          <a:pPr rtl="1"/>
          <a:r>
            <a:rPr lang="he-IL" sz="1200" smtClean="0"/>
            <a:t>מקיף בי"ז </a:t>
          </a:r>
          <a:endParaRPr lang="en-US" sz="1200"/>
        </a:p>
      </dgm:t>
    </dgm:pt>
    <dgm:pt modelId="{5752F155-666F-457B-AAD6-16F6A6E8E8F4}" type="parTrans" cxnId="{6FC561BA-1C74-4A92-99E7-5E939A299AC5}">
      <dgm:prSet/>
      <dgm:spPr/>
      <dgm:t>
        <a:bodyPr/>
        <a:lstStyle/>
        <a:p>
          <a:pPr rtl="1"/>
          <a:endParaRPr lang="he-IL" sz="1200"/>
        </a:p>
      </dgm:t>
    </dgm:pt>
    <dgm:pt modelId="{DC2FCE29-B411-4316-9F20-9AEF918E4A5C}" type="sibTrans" cxnId="{6FC561BA-1C74-4A92-99E7-5E939A299AC5}">
      <dgm:prSet/>
      <dgm:spPr/>
      <dgm:t>
        <a:bodyPr/>
        <a:lstStyle/>
        <a:p>
          <a:pPr rtl="1"/>
          <a:endParaRPr lang="he-IL" sz="1200"/>
        </a:p>
      </dgm:t>
    </dgm:pt>
    <dgm:pt modelId="{2250F347-5C06-46D5-894D-2AF93D8B01F5}">
      <dgm:prSet custT="1"/>
      <dgm:spPr/>
      <dgm:t>
        <a:bodyPr/>
        <a:lstStyle/>
        <a:p>
          <a:pPr rtl="1"/>
          <a:r>
            <a:rPr lang="he-IL" sz="1200" smtClean="0"/>
            <a:t>המשך בניית גני ילדים ברחבי העיר </a:t>
          </a:r>
          <a:endParaRPr lang="en-US" sz="1200"/>
        </a:p>
      </dgm:t>
    </dgm:pt>
    <dgm:pt modelId="{C4DD87D1-B591-4B28-87B7-FF793B2ECEE6}" type="parTrans" cxnId="{A33307E1-C518-4F32-84CA-A4F332AA3589}">
      <dgm:prSet/>
      <dgm:spPr/>
      <dgm:t>
        <a:bodyPr/>
        <a:lstStyle/>
        <a:p>
          <a:pPr rtl="1"/>
          <a:endParaRPr lang="he-IL" sz="1200"/>
        </a:p>
      </dgm:t>
    </dgm:pt>
    <dgm:pt modelId="{894AF576-DF72-4253-B253-C930B18278D7}" type="sibTrans" cxnId="{A33307E1-C518-4F32-84CA-A4F332AA3589}">
      <dgm:prSet/>
      <dgm:spPr/>
      <dgm:t>
        <a:bodyPr/>
        <a:lstStyle/>
        <a:p>
          <a:pPr rtl="1"/>
          <a:endParaRPr lang="he-IL" sz="1200"/>
        </a:p>
      </dgm:t>
    </dgm:pt>
    <dgm:pt modelId="{17C774C0-2EEA-4A30-819C-B935A1F436FF}">
      <dgm:prSet custT="1"/>
      <dgm:spPr/>
      <dgm:t>
        <a:bodyPr/>
        <a:lstStyle/>
        <a:p>
          <a:pPr rtl="1"/>
          <a:r>
            <a:rPr lang="he-IL" sz="1200" smtClean="0"/>
            <a:t>מוסדות חינוך חרדים בהתאם לאישור משרד החינוך</a:t>
          </a:r>
          <a:endParaRPr lang="en-US" sz="1200"/>
        </a:p>
      </dgm:t>
    </dgm:pt>
    <dgm:pt modelId="{E9BA7BF5-EA59-4ECF-84CB-4DD0FF28DFD5}" type="parTrans" cxnId="{F9F027D8-7EA3-484A-9DE8-31248EC53C3A}">
      <dgm:prSet/>
      <dgm:spPr/>
      <dgm:t>
        <a:bodyPr/>
        <a:lstStyle/>
        <a:p>
          <a:pPr rtl="1"/>
          <a:endParaRPr lang="he-IL" sz="1200"/>
        </a:p>
      </dgm:t>
    </dgm:pt>
    <dgm:pt modelId="{C212F5E7-B1A4-4721-BAFA-F2096342C5BC}" type="sibTrans" cxnId="{F9F027D8-7EA3-484A-9DE8-31248EC53C3A}">
      <dgm:prSet/>
      <dgm:spPr/>
      <dgm:t>
        <a:bodyPr/>
        <a:lstStyle/>
        <a:p>
          <a:pPr rtl="1"/>
          <a:endParaRPr lang="he-IL" sz="1200"/>
        </a:p>
      </dgm:t>
    </dgm:pt>
    <dgm:pt modelId="{B9FE716A-54CF-482B-A652-1D8DBEEB012E}">
      <dgm:prSet phldrT="[טקסט]" custT="1"/>
      <dgm:spPr/>
      <dgm:t>
        <a:bodyPr/>
        <a:lstStyle/>
        <a:p>
          <a:pPr algn="r" rtl="1"/>
          <a:r>
            <a:rPr lang="he-IL" sz="1200" b="1" u="sng" dirty="0" err="1" smtClean="0"/>
            <a:t>פרוייקט</a:t>
          </a:r>
          <a:r>
            <a:rPr lang="he-IL" sz="1200" b="1" u="sng" dirty="0" smtClean="0"/>
            <a:t> הדגל – תחבורה בת קיימא </a:t>
          </a:r>
          <a:endParaRPr lang="he-IL" sz="1200" dirty="0"/>
        </a:p>
      </dgm:t>
    </dgm:pt>
    <dgm:pt modelId="{B3B7F03C-1CD2-4964-891D-03FF5D4F5C13}" type="parTrans" cxnId="{7DCE9C24-D692-42C6-9E41-D98D0EE2469D}">
      <dgm:prSet/>
      <dgm:spPr/>
      <dgm:t>
        <a:bodyPr/>
        <a:lstStyle/>
        <a:p>
          <a:pPr rtl="1"/>
          <a:endParaRPr lang="he-IL" sz="1200"/>
        </a:p>
      </dgm:t>
    </dgm:pt>
    <dgm:pt modelId="{839BCCE2-257D-49CC-AC83-740D8B02607A}" type="sibTrans" cxnId="{7DCE9C24-D692-42C6-9E41-D98D0EE2469D}">
      <dgm:prSet/>
      <dgm:spPr/>
      <dgm:t>
        <a:bodyPr/>
        <a:lstStyle/>
        <a:p>
          <a:pPr rtl="1"/>
          <a:endParaRPr lang="he-IL" sz="1200"/>
        </a:p>
      </dgm:t>
    </dgm:pt>
    <dgm:pt modelId="{602D8FFE-4913-49F8-A2F9-809F935F0DBE}">
      <dgm:prSet custT="1"/>
      <dgm:spPr/>
      <dgm:t>
        <a:bodyPr/>
        <a:lstStyle/>
        <a:p>
          <a:pPr algn="r" rtl="1"/>
          <a:r>
            <a:rPr lang="he-IL" sz="1200" smtClean="0"/>
            <a:t>פיתוח תשתיות במע''ר הדרום .</a:t>
          </a:r>
          <a:endParaRPr lang="en-US" sz="1200"/>
        </a:p>
      </dgm:t>
    </dgm:pt>
    <dgm:pt modelId="{15310F59-9573-42D7-A37B-A772F81636FB}" type="parTrans" cxnId="{83786EB0-7199-4DA6-B416-7F8A63D4F3AE}">
      <dgm:prSet/>
      <dgm:spPr/>
      <dgm:t>
        <a:bodyPr/>
        <a:lstStyle/>
        <a:p>
          <a:pPr rtl="1"/>
          <a:endParaRPr lang="he-IL" sz="1200"/>
        </a:p>
      </dgm:t>
    </dgm:pt>
    <dgm:pt modelId="{8DBD4193-3CD0-440C-B207-A1B48B26E04C}" type="sibTrans" cxnId="{83786EB0-7199-4DA6-B416-7F8A63D4F3AE}">
      <dgm:prSet/>
      <dgm:spPr/>
      <dgm:t>
        <a:bodyPr/>
        <a:lstStyle/>
        <a:p>
          <a:pPr rtl="1"/>
          <a:endParaRPr lang="he-IL" sz="1200"/>
        </a:p>
      </dgm:t>
    </dgm:pt>
    <dgm:pt modelId="{E9E8C82D-4517-4CD7-898D-283C1B928375}">
      <dgm:prSet custT="1"/>
      <dgm:spPr/>
      <dgm:t>
        <a:bodyPr/>
        <a:lstStyle/>
        <a:p>
          <a:pPr algn="r" rtl="1"/>
          <a:r>
            <a:rPr lang="he-IL" sz="1200" smtClean="0"/>
            <a:t>פיתוח תשתיות באזורי התעשייה השונים </a:t>
          </a:r>
          <a:endParaRPr lang="en-US" sz="1200"/>
        </a:p>
      </dgm:t>
    </dgm:pt>
    <dgm:pt modelId="{DA06988E-9EB8-43F7-A06C-182FD9558D26}" type="parTrans" cxnId="{1F666A01-F008-4B3E-93A1-30D65393BE5E}">
      <dgm:prSet/>
      <dgm:spPr/>
      <dgm:t>
        <a:bodyPr/>
        <a:lstStyle/>
        <a:p>
          <a:pPr rtl="1"/>
          <a:endParaRPr lang="he-IL" sz="1200"/>
        </a:p>
      </dgm:t>
    </dgm:pt>
    <dgm:pt modelId="{4A509692-75E6-4826-8110-8065C6BBDF02}" type="sibTrans" cxnId="{1F666A01-F008-4B3E-93A1-30D65393BE5E}">
      <dgm:prSet/>
      <dgm:spPr/>
      <dgm:t>
        <a:bodyPr/>
        <a:lstStyle/>
        <a:p>
          <a:pPr rtl="1"/>
          <a:endParaRPr lang="he-IL" sz="1200"/>
        </a:p>
      </dgm:t>
    </dgm:pt>
    <dgm:pt modelId="{72C3162B-C360-4D08-800A-97942F3242A6}">
      <dgm:prSet custT="1"/>
      <dgm:spPr/>
      <dgm:t>
        <a:bodyPr/>
        <a:lstStyle/>
        <a:p>
          <a:pPr algn="r" rtl="1"/>
          <a:r>
            <a:rPr lang="he-IL" sz="1200" smtClean="0"/>
            <a:t>השלמת פיתוח ברובעים ט"ז וי"ז </a:t>
          </a:r>
          <a:endParaRPr lang="en-US" sz="1200"/>
        </a:p>
      </dgm:t>
    </dgm:pt>
    <dgm:pt modelId="{A74FCB0B-7B0A-4239-A589-108473707D82}" type="parTrans" cxnId="{B0FE18A8-9AC7-4E16-911D-CD20AB48D3A5}">
      <dgm:prSet/>
      <dgm:spPr/>
      <dgm:t>
        <a:bodyPr/>
        <a:lstStyle/>
        <a:p>
          <a:pPr rtl="1"/>
          <a:endParaRPr lang="he-IL" sz="1200"/>
        </a:p>
      </dgm:t>
    </dgm:pt>
    <dgm:pt modelId="{F98439C4-615E-4F79-BAA4-A5458EE45F43}" type="sibTrans" cxnId="{B0FE18A8-9AC7-4E16-911D-CD20AB48D3A5}">
      <dgm:prSet/>
      <dgm:spPr/>
      <dgm:t>
        <a:bodyPr/>
        <a:lstStyle/>
        <a:p>
          <a:pPr rtl="1"/>
          <a:endParaRPr lang="he-IL" sz="1200"/>
        </a:p>
      </dgm:t>
    </dgm:pt>
    <dgm:pt modelId="{3A6B6887-1A1D-40B8-B99C-B74CCBAB574F}">
      <dgm:prSet custT="1"/>
      <dgm:spPr/>
      <dgm:t>
        <a:bodyPr/>
        <a:lstStyle/>
        <a:p>
          <a:pPr algn="r" rtl="1"/>
          <a:r>
            <a:rPr lang="he-IL" sz="1200" smtClean="0"/>
            <a:t>גשרים להולכי רגל במשה סנה ורובע י"ב</a:t>
          </a:r>
          <a:endParaRPr lang="en-US" sz="1200"/>
        </a:p>
      </dgm:t>
    </dgm:pt>
    <dgm:pt modelId="{2CD1FDA7-5185-4973-953D-987A993E5DBB}" type="parTrans" cxnId="{0F64DDBA-5A84-45D7-A5B1-7F7B4367211F}">
      <dgm:prSet/>
      <dgm:spPr/>
      <dgm:t>
        <a:bodyPr/>
        <a:lstStyle/>
        <a:p>
          <a:pPr rtl="1"/>
          <a:endParaRPr lang="he-IL" sz="1200"/>
        </a:p>
      </dgm:t>
    </dgm:pt>
    <dgm:pt modelId="{21118123-ABC1-4551-A6FC-75F959F10192}" type="sibTrans" cxnId="{0F64DDBA-5A84-45D7-A5B1-7F7B4367211F}">
      <dgm:prSet/>
      <dgm:spPr/>
      <dgm:t>
        <a:bodyPr/>
        <a:lstStyle/>
        <a:p>
          <a:pPr rtl="1"/>
          <a:endParaRPr lang="he-IL" sz="1200"/>
        </a:p>
      </dgm:t>
    </dgm:pt>
    <dgm:pt modelId="{7C78D6C1-F142-4FC2-B2BC-AD82D5D4EDC4}">
      <dgm:prSet custT="1"/>
      <dgm:spPr/>
      <dgm:t>
        <a:bodyPr/>
        <a:lstStyle/>
        <a:p>
          <a:pPr algn="r" rtl="1"/>
          <a:r>
            <a:rPr lang="he-IL" sz="1200" smtClean="0"/>
            <a:t>סלילת רחוב אלטלנה</a:t>
          </a:r>
          <a:endParaRPr lang="en-US" sz="1200"/>
        </a:p>
      </dgm:t>
    </dgm:pt>
    <dgm:pt modelId="{DA543D02-04CC-404A-AE9C-B9841A929713}" type="parTrans" cxnId="{16CDA11E-4C49-4D27-847E-288624967DCA}">
      <dgm:prSet/>
      <dgm:spPr/>
      <dgm:t>
        <a:bodyPr/>
        <a:lstStyle/>
        <a:p>
          <a:pPr rtl="1"/>
          <a:endParaRPr lang="he-IL" sz="1200"/>
        </a:p>
      </dgm:t>
    </dgm:pt>
    <dgm:pt modelId="{5CC2A4E5-D8B3-4EB8-8304-17EEB5F2BBCC}" type="sibTrans" cxnId="{16CDA11E-4C49-4D27-847E-288624967DCA}">
      <dgm:prSet/>
      <dgm:spPr/>
      <dgm:t>
        <a:bodyPr/>
        <a:lstStyle/>
        <a:p>
          <a:pPr rtl="1"/>
          <a:endParaRPr lang="he-IL" sz="1200"/>
        </a:p>
      </dgm:t>
    </dgm:pt>
    <dgm:pt modelId="{B694E733-194B-4880-B999-30E19E10C21D}">
      <dgm:prSet phldrT="[טקסט]" custT="1"/>
      <dgm:spPr/>
      <dgm:t>
        <a:bodyPr/>
        <a:lstStyle/>
        <a:p>
          <a:pPr algn="l" rtl="1"/>
          <a:r>
            <a:rPr lang="he-IL" sz="1400" b="1" u="sng" dirty="0" smtClean="0"/>
            <a:t>תרבות 27 </a:t>
          </a:r>
          <a:r>
            <a:rPr lang="he-IL" sz="1400" b="1" u="sng" dirty="0" err="1" smtClean="0"/>
            <a:t>מלש"ח</a:t>
          </a:r>
          <a:r>
            <a:rPr lang="he-IL" sz="1400" b="1" u="sng" dirty="0" smtClean="0"/>
            <a:t>:</a:t>
          </a:r>
          <a:endParaRPr lang="he-IL" sz="1400" dirty="0"/>
        </a:p>
      </dgm:t>
    </dgm:pt>
    <dgm:pt modelId="{D576AC37-BAF8-4605-AF34-88C394A1B307}" type="parTrans" cxnId="{019B4B9E-8249-4EA7-8A75-8296D642AE87}">
      <dgm:prSet/>
      <dgm:spPr/>
      <dgm:t>
        <a:bodyPr/>
        <a:lstStyle/>
        <a:p>
          <a:pPr rtl="1"/>
          <a:endParaRPr lang="he-IL" sz="1200"/>
        </a:p>
      </dgm:t>
    </dgm:pt>
    <dgm:pt modelId="{EFDC0CF0-1B1B-4C30-9206-6CEFFA53758D}" type="sibTrans" cxnId="{019B4B9E-8249-4EA7-8A75-8296D642AE87}">
      <dgm:prSet/>
      <dgm:spPr/>
      <dgm:t>
        <a:bodyPr/>
        <a:lstStyle/>
        <a:p>
          <a:pPr rtl="1"/>
          <a:endParaRPr lang="he-IL" sz="1200"/>
        </a:p>
      </dgm:t>
    </dgm:pt>
    <dgm:pt modelId="{80C47B3B-A879-4FAC-B116-A107089EE4C6}">
      <dgm:prSet phldrT="[טקסט]" custT="1"/>
      <dgm:spPr/>
      <dgm:t>
        <a:bodyPr/>
        <a:lstStyle/>
        <a:p>
          <a:pPr rtl="1"/>
          <a:r>
            <a:rPr lang="he-IL" sz="1400" b="1" u="sng" dirty="0" smtClean="0"/>
            <a:t>רווחה 35 </a:t>
          </a:r>
          <a:r>
            <a:rPr lang="he-IL" sz="1400" b="1" u="sng" dirty="0" err="1" smtClean="0"/>
            <a:t>מלש"ח</a:t>
          </a:r>
          <a:r>
            <a:rPr lang="he-IL" sz="1400" b="1" u="sng" dirty="0" smtClean="0"/>
            <a:t>:</a:t>
          </a:r>
          <a:endParaRPr lang="he-IL" sz="1400" dirty="0"/>
        </a:p>
      </dgm:t>
    </dgm:pt>
    <dgm:pt modelId="{E1E29202-2D86-405A-8A41-D5B6C2160176}" type="parTrans" cxnId="{34439821-3FE7-448B-B3E0-3D85AC3E11F0}">
      <dgm:prSet/>
      <dgm:spPr/>
      <dgm:t>
        <a:bodyPr/>
        <a:lstStyle/>
        <a:p>
          <a:pPr rtl="1"/>
          <a:endParaRPr lang="he-IL" sz="1200"/>
        </a:p>
      </dgm:t>
    </dgm:pt>
    <dgm:pt modelId="{7200A19A-1510-4C89-B9E0-C6507C6245D6}" type="sibTrans" cxnId="{34439821-3FE7-448B-B3E0-3D85AC3E11F0}">
      <dgm:prSet/>
      <dgm:spPr/>
      <dgm:t>
        <a:bodyPr/>
        <a:lstStyle/>
        <a:p>
          <a:pPr rtl="1"/>
          <a:endParaRPr lang="he-IL" sz="1200"/>
        </a:p>
      </dgm:t>
    </dgm:pt>
    <dgm:pt modelId="{ADA61183-105A-4469-85DC-12B0DA6B18EA}">
      <dgm:prSet phldrT="[טקסט]" custT="1"/>
      <dgm:spPr/>
      <dgm:t>
        <a:bodyPr/>
        <a:lstStyle/>
        <a:p>
          <a:pPr rtl="1"/>
          <a:r>
            <a:rPr lang="he-IL" sz="1200" dirty="0" smtClean="0"/>
            <a:t>הקמת שביל פארק </a:t>
          </a:r>
          <a:endParaRPr lang="he-IL" sz="1200" dirty="0"/>
        </a:p>
      </dgm:t>
    </dgm:pt>
    <dgm:pt modelId="{BD0A4ACA-DB23-4B54-8436-E62C6FD599AE}" type="parTrans" cxnId="{64CD915F-88AC-496B-A647-D768C2059A95}">
      <dgm:prSet/>
      <dgm:spPr/>
      <dgm:t>
        <a:bodyPr/>
        <a:lstStyle/>
        <a:p>
          <a:pPr rtl="1"/>
          <a:endParaRPr lang="he-IL" sz="1200"/>
        </a:p>
      </dgm:t>
    </dgm:pt>
    <dgm:pt modelId="{662AE2CD-8AB2-461B-A37C-AC0AEA8BACC0}" type="sibTrans" cxnId="{64CD915F-88AC-496B-A647-D768C2059A95}">
      <dgm:prSet/>
      <dgm:spPr/>
      <dgm:t>
        <a:bodyPr/>
        <a:lstStyle/>
        <a:p>
          <a:pPr rtl="1"/>
          <a:endParaRPr lang="he-IL" sz="1200"/>
        </a:p>
      </dgm:t>
    </dgm:pt>
    <dgm:pt modelId="{B5C553BC-9B97-46A7-ABF1-87B37094211D}">
      <dgm:prSet custT="1"/>
      <dgm:spPr/>
      <dgm:t>
        <a:bodyPr/>
        <a:lstStyle/>
        <a:p>
          <a:pPr rtl="1"/>
          <a:r>
            <a:rPr lang="he-IL" sz="1200" dirty="0" smtClean="0"/>
            <a:t>המשך </a:t>
          </a:r>
          <a:r>
            <a:rPr lang="he-IL" sz="1200" dirty="0" err="1" smtClean="0"/>
            <a:t>תיכנון</a:t>
          </a:r>
          <a:r>
            <a:rPr lang="he-IL" sz="1200" dirty="0" smtClean="0"/>
            <a:t> לטיילת החוף לאורך כל גזרת הים </a:t>
          </a:r>
          <a:endParaRPr lang="en-US" sz="1200" dirty="0"/>
        </a:p>
      </dgm:t>
    </dgm:pt>
    <dgm:pt modelId="{CE600FD7-3612-4B10-9D43-727C99F7F0F7}" type="parTrans" cxnId="{3E242298-1B79-4D40-B069-6AA3DC930C3A}">
      <dgm:prSet/>
      <dgm:spPr/>
      <dgm:t>
        <a:bodyPr/>
        <a:lstStyle/>
        <a:p>
          <a:pPr rtl="1"/>
          <a:endParaRPr lang="he-IL" sz="1200"/>
        </a:p>
      </dgm:t>
    </dgm:pt>
    <dgm:pt modelId="{75E23EBE-E9B4-409B-8FDE-95FFCDF632EF}" type="sibTrans" cxnId="{3E242298-1B79-4D40-B069-6AA3DC930C3A}">
      <dgm:prSet/>
      <dgm:spPr/>
      <dgm:t>
        <a:bodyPr/>
        <a:lstStyle/>
        <a:p>
          <a:pPr rtl="1"/>
          <a:endParaRPr lang="he-IL" sz="1200"/>
        </a:p>
      </dgm:t>
    </dgm:pt>
    <dgm:pt modelId="{BE5E80A9-63D1-47F5-A658-9AFBB6F6D593}">
      <dgm:prSet custT="1"/>
      <dgm:spPr/>
      <dgm:t>
        <a:bodyPr/>
        <a:lstStyle/>
        <a:p>
          <a:pPr rtl="1"/>
          <a:r>
            <a:rPr lang="he-IL" sz="1200" smtClean="0"/>
            <a:t>המשך ביצוע בטיילת הצפונית , סלילת המקטע הבא כפי שיוחלט בועדת ההיגוי </a:t>
          </a:r>
          <a:endParaRPr lang="en-US" sz="1200"/>
        </a:p>
      </dgm:t>
    </dgm:pt>
    <dgm:pt modelId="{891596DB-E358-4F79-8C9F-0E9E15A99201}" type="parTrans" cxnId="{B3C9BF7F-907F-487E-9702-A28421CC2123}">
      <dgm:prSet/>
      <dgm:spPr/>
      <dgm:t>
        <a:bodyPr/>
        <a:lstStyle/>
        <a:p>
          <a:pPr rtl="1"/>
          <a:endParaRPr lang="he-IL" sz="1200"/>
        </a:p>
      </dgm:t>
    </dgm:pt>
    <dgm:pt modelId="{279108EA-26E6-4C79-B71D-17AD80FB1C3F}" type="sibTrans" cxnId="{B3C9BF7F-907F-487E-9702-A28421CC2123}">
      <dgm:prSet/>
      <dgm:spPr/>
      <dgm:t>
        <a:bodyPr/>
        <a:lstStyle/>
        <a:p>
          <a:pPr rtl="1"/>
          <a:endParaRPr lang="he-IL" sz="1200"/>
        </a:p>
      </dgm:t>
    </dgm:pt>
    <dgm:pt modelId="{F0F4683E-653A-4B8B-936C-CBF2D966F18A}">
      <dgm:prSet custT="1"/>
      <dgm:spPr/>
      <dgm:t>
        <a:bodyPr/>
        <a:lstStyle/>
        <a:p>
          <a:pPr rtl="1"/>
          <a:r>
            <a:rPr lang="he-IL" sz="1200" smtClean="0"/>
            <a:t>פיתוח גבעת יונה </a:t>
          </a:r>
          <a:endParaRPr lang="en-US" sz="1200"/>
        </a:p>
      </dgm:t>
    </dgm:pt>
    <dgm:pt modelId="{3E31E394-0152-4BB7-BA7A-9DA4089EBBEB}" type="parTrans" cxnId="{F733B20A-1576-4BCB-A3B6-98AA872BA241}">
      <dgm:prSet/>
      <dgm:spPr/>
      <dgm:t>
        <a:bodyPr/>
        <a:lstStyle/>
        <a:p>
          <a:pPr rtl="1"/>
          <a:endParaRPr lang="he-IL" sz="1200"/>
        </a:p>
      </dgm:t>
    </dgm:pt>
    <dgm:pt modelId="{3175055A-0F03-43EE-B4A1-626B70A4B99E}" type="sibTrans" cxnId="{F733B20A-1576-4BCB-A3B6-98AA872BA241}">
      <dgm:prSet/>
      <dgm:spPr/>
      <dgm:t>
        <a:bodyPr/>
        <a:lstStyle/>
        <a:p>
          <a:pPr rtl="1"/>
          <a:endParaRPr lang="he-IL" sz="1200"/>
        </a:p>
      </dgm:t>
    </dgm:pt>
    <dgm:pt modelId="{F8FA6135-2855-4358-918B-9A05F2C88ED4}">
      <dgm:prSet custT="1"/>
      <dgm:spPr/>
      <dgm:t>
        <a:bodyPr/>
        <a:lstStyle/>
        <a:p>
          <a:pPr rtl="1"/>
          <a:r>
            <a:rPr lang="he-IL" sz="1200" smtClean="0"/>
            <a:t>שייט בפארק לכיש </a:t>
          </a:r>
          <a:endParaRPr lang="en-US" sz="1200"/>
        </a:p>
      </dgm:t>
    </dgm:pt>
    <dgm:pt modelId="{D8ECCD29-8AD3-4DEC-AE30-1487C6D72802}" type="parTrans" cxnId="{FBDE8F8F-667B-40EB-BBE7-256A91FECC09}">
      <dgm:prSet/>
      <dgm:spPr/>
      <dgm:t>
        <a:bodyPr/>
        <a:lstStyle/>
        <a:p>
          <a:pPr rtl="1"/>
          <a:endParaRPr lang="he-IL" sz="1200"/>
        </a:p>
      </dgm:t>
    </dgm:pt>
    <dgm:pt modelId="{DC07162E-629E-4B4C-BCAA-440600A4D677}" type="sibTrans" cxnId="{FBDE8F8F-667B-40EB-BBE7-256A91FECC09}">
      <dgm:prSet/>
      <dgm:spPr/>
      <dgm:t>
        <a:bodyPr/>
        <a:lstStyle/>
        <a:p>
          <a:pPr rtl="1"/>
          <a:endParaRPr lang="he-IL" sz="1200"/>
        </a:p>
      </dgm:t>
    </dgm:pt>
    <dgm:pt modelId="{5D2D571F-4751-4256-AFE2-ED9B6CD2F24D}">
      <dgm:prSet phldrT="[טקסט]" custT="1"/>
      <dgm:spPr/>
      <dgm:t>
        <a:bodyPr/>
        <a:lstStyle/>
        <a:p>
          <a:pPr algn="r" rtl="1"/>
          <a:r>
            <a:rPr lang="he-IL" sz="1200" dirty="0" smtClean="0"/>
            <a:t>סיום בניית בית האומנים</a:t>
          </a:r>
          <a:endParaRPr lang="he-IL" sz="1200" dirty="0"/>
        </a:p>
      </dgm:t>
    </dgm:pt>
    <dgm:pt modelId="{FC4BA6CE-C53D-461C-9577-9FFCB0C8B491}" type="parTrans" cxnId="{47536171-D2D1-4F4A-B162-715F289B4629}">
      <dgm:prSet/>
      <dgm:spPr/>
      <dgm:t>
        <a:bodyPr/>
        <a:lstStyle/>
        <a:p>
          <a:pPr rtl="1"/>
          <a:endParaRPr lang="he-IL" sz="1200"/>
        </a:p>
      </dgm:t>
    </dgm:pt>
    <dgm:pt modelId="{340B8763-C344-4F8B-8D46-CA3C63F23E8A}" type="sibTrans" cxnId="{47536171-D2D1-4F4A-B162-715F289B4629}">
      <dgm:prSet/>
      <dgm:spPr/>
      <dgm:t>
        <a:bodyPr/>
        <a:lstStyle/>
        <a:p>
          <a:pPr rtl="1"/>
          <a:endParaRPr lang="he-IL" sz="1200"/>
        </a:p>
      </dgm:t>
    </dgm:pt>
    <dgm:pt modelId="{AF7E757A-7821-4C3D-A56B-8ECE403361E7}">
      <dgm:prSet custT="1"/>
      <dgm:spPr/>
      <dgm:t>
        <a:bodyPr/>
        <a:lstStyle/>
        <a:p>
          <a:pPr algn="r" rtl="1"/>
          <a:r>
            <a:rPr lang="he-IL" sz="1200" smtClean="0"/>
            <a:t>סיום בניית מתנ"ס /קאנטרי בי"ג.</a:t>
          </a:r>
          <a:endParaRPr lang="en-US" sz="1200"/>
        </a:p>
      </dgm:t>
    </dgm:pt>
    <dgm:pt modelId="{F0F1518A-C237-4875-AAB0-20FB13EFDF98}" type="parTrans" cxnId="{B4766E86-DBA5-4D2B-AAB9-81029A0DD4D2}">
      <dgm:prSet/>
      <dgm:spPr/>
      <dgm:t>
        <a:bodyPr/>
        <a:lstStyle/>
        <a:p>
          <a:pPr rtl="1"/>
          <a:endParaRPr lang="he-IL" sz="1200"/>
        </a:p>
      </dgm:t>
    </dgm:pt>
    <dgm:pt modelId="{0A20481C-894F-467F-BA7D-5C91C7DFDF19}" type="sibTrans" cxnId="{B4766E86-DBA5-4D2B-AAB9-81029A0DD4D2}">
      <dgm:prSet/>
      <dgm:spPr/>
      <dgm:t>
        <a:bodyPr/>
        <a:lstStyle/>
        <a:p>
          <a:pPr rtl="1"/>
          <a:endParaRPr lang="he-IL" sz="1200"/>
        </a:p>
      </dgm:t>
    </dgm:pt>
    <dgm:pt modelId="{0912A457-A657-4336-9512-3CC132964BCE}">
      <dgm:prSet custT="1"/>
      <dgm:spPr/>
      <dgm:t>
        <a:bodyPr/>
        <a:lstStyle/>
        <a:p>
          <a:pPr algn="r" rtl="1"/>
          <a:r>
            <a:rPr lang="he-IL" sz="1200" smtClean="0"/>
            <a:t>מרכז תרבות לעדה האתיופית</a:t>
          </a:r>
          <a:endParaRPr lang="en-US" sz="1200"/>
        </a:p>
      </dgm:t>
    </dgm:pt>
    <dgm:pt modelId="{529B32B5-AD50-45E9-8826-6F245C1FCD69}" type="parTrans" cxnId="{904CFB18-70DA-4337-9839-BAFE159C39F7}">
      <dgm:prSet/>
      <dgm:spPr/>
      <dgm:t>
        <a:bodyPr/>
        <a:lstStyle/>
        <a:p>
          <a:pPr rtl="1"/>
          <a:endParaRPr lang="he-IL" sz="1200"/>
        </a:p>
      </dgm:t>
    </dgm:pt>
    <dgm:pt modelId="{DD1A64C2-ACC2-4D36-989C-92177D057641}" type="sibTrans" cxnId="{904CFB18-70DA-4337-9839-BAFE159C39F7}">
      <dgm:prSet/>
      <dgm:spPr/>
      <dgm:t>
        <a:bodyPr/>
        <a:lstStyle/>
        <a:p>
          <a:pPr rtl="1"/>
          <a:endParaRPr lang="he-IL" sz="1200"/>
        </a:p>
      </dgm:t>
    </dgm:pt>
    <dgm:pt modelId="{303904E3-F922-46AC-BB8D-5CBE2B01EE4F}">
      <dgm:prSet custT="1"/>
      <dgm:spPr/>
      <dgm:t>
        <a:bodyPr/>
        <a:lstStyle/>
        <a:p>
          <a:pPr algn="r" rtl="1"/>
          <a:r>
            <a:rPr lang="he-IL" sz="1200" smtClean="0"/>
            <a:t>בינוי מועדוניות נוער</a:t>
          </a:r>
          <a:endParaRPr lang="en-US" sz="1200"/>
        </a:p>
      </dgm:t>
    </dgm:pt>
    <dgm:pt modelId="{E8C79B3A-C7B7-4251-8CC5-EA60E7830EE9}" type="parTrans" cxnId="{4F50F1B1-33D2-406B-841E-2A8D3C5ED1C4}">
      <dgm:prSet/>
      <dgm:spPr/>
      <dgm:t>
        <a:bodyPr/>
        <a:lstStyle/>
        <a:p>
          <a:pPr rtl="1"/>
          <a:endParaRPr lang="he-IL" sz="1200"/>
        </a:p>
      </dgm:t>
    </dgm:pt>
    <dgm:pt modelId="{FB916F6C-2534-4A3A-B464-774E1E9F106E}" type="sibTrans" cxnId="{4F50F1B1-33D2-406B-841E-2A8D3C5ED1C4}">
      <dgm:prSet/>
      <dgm:spPr/>
      <dgm:t>
        <a:bodyPr/>
        <a:lstStyle/>
        <a:p>
          <a:pPr rtl="1"/>
          <a:endParaRPr lang="he-IL" sz="1200"/>
        </a:p>
      </dgm:t>
    </dgm:pt>
    <dgm:pt modelId="{1AF9C6C4-3BF0-47F9-B1AB-2CE6BBA3DA6D}">
      <dgm:prSet phldrT="[טקסט]" custT="1"/>
      <dgm:spPr/>
      <dgm:t>
        <a:bodyPr/>
        <a:lstStyle/>
        <a:p>
          <a:pPr rtl="1"/>
          <a:r>
            <a:rPr lang="he-IL" sz="1200" dirty="0" smtClean="0"/>
            <a:t>סיום בניה מחלקה אזורית לרווחה</a:t>
          </a:r>
          <a:endParaRPr lang="he-IL" sz="1200" dirty="0"/>
        </a:p>
      </dgm:t>
    </dgm:pt>
    <dgm:pt modelId="{E0D3ACE7-3A3B-40BE-A037-FE7AD35DC436}" type="parTrans" cxnId="{BAE47D53-D70C-44EE-93B1-47202EF74C40}">
      <dgm:prSet/>
      <dgm:spPr/>
      <dgm:t>
        <a:bodyPr/>
        <a:lstStyle/>
        <a:p>
          <a:pPr rtl="1"/>
          <a:endParaRPr lang="he-IL" sz="1200"/>
        </a:p>
      </dgm:t>
    </dgm:pt>
    <dgm:pt modelId="{CE0DA958-A859-4779-880E-349082A0010A}" type="sibTrans" cxnId="{BAE47D53-D70C-44EE-93B1-47202EF74C40}">
      <dgm:prSet/>
      <dgm:spPr/>
      <dgm:t>
        <a:bodyPr/>
        <a:lstStyle/>
        <a:p>
          <a:pPr rtl="1"/>
          <a:endParaRPr lang="he-IL" sz="1200"/>
        </a:p>
      </dgm:t>
    </dgm:pt>
    <dgm:pt modelId="{5335E4BE-1BB1-46C5-856A-89ED90DBBB66}">
      <dgm:prSet custT="1"/>
      <dgm:spPr/>
      <dgm:t>
        <a:bodyPr/>
        <a:lstStyle/>
        <a:p>
          <a:pPr rtl="1"/>
          <a:r>
            <a:rPr lang="he-IL" sz="1200" smtClean="0"/>
            <a:t>סיום מעון יובלים</a:t>
          </a:r>
          <a:endParaRPr lang="en-US" sz="1200"/>
        </a:p>
      </dgm:t>
    </dgm:pt>
    <dgm:pt modelId="{A98DFE24-8A86-48CF-AEA2-B1510412142C}" type="parTrans" cxnId="{57A23DE8-52BE-4955-9688-8E08B3DAB652}">
      <dgm:prSet/>
      <dgm:spPr/>
      <dgm:t>
        <a:bodyPr/>
        <a:lstStyle/>
        <a:p>
          <a:pPr rtl="1"/>
          <a:endParaRPr lang="he-IL" sz="1200"/>
        </a:p>
      </dgm:t>
    </dgm:pt>
    <dgm:pt modelId="{A9BCBE11-3FEB-4C33-A8BD-718EAD13CE32}" type="sibTrans" cxnId="{57A23DE8-52BE-4955-9688-8E08B3DAB652}">
      <dgm:prSet/>
      <dgm:spPr/>
      <dgm:t>
        <a:bodyPr/>
        <a:lstStyle/>
        <a:p>
          <a:pPr rtl="1"/>
          <a:endParaRPr lang="he-IL" sz="1200"/>
        </a:p>
      </dgm:t>
    </dgm:pt>
    <dgm:pt modelId="{C44467F9-2D03-4110-8A0A-46020AC57E80}">
      <dgm:prSet custT="1"/>
      <dgm:spPr/>
      <dgm:t>
        <a:bodyPr/>
        <a:lstStyle/>
        <a:p>
          <a:pPr rtl="1"/>
          <a:r>
            <a:rPr lang="he-IL" sz="1200" dirty="0" smtClean="0"/>
            <a:t>מיגון מוסדות רווחה</a:t>
          </a:r>
          <a:endParaRPr lang="en-US" sz="1200" dirty="0"/>
        </a:p>
      </dgm:t>
    </dgm:pt>
    <dgm:pt modelId="{410915BB-DE60-449C-A2DC-F0329CBF3864}" type="parTrans" cxnId="{8CBFE459-16C3-4015-AAC3-EEABD275C6E6}">
      <dgm:prSet/>
      <dgm:spPr/>
      <dgm:t>
        <a:bodyPr/>
        <a:lstStyle/>
        <a:p>
          <a:pPr rtl="1"/>
          <a:endParaRPr lang="he-IL" sz="1200"/>
        </a:p>
      </dgm:t>
    </dgm:pt>
    <dgm:pt modelId="{B7A86F56-A103-44D2-B16E-F48A3B0166D0}" type="sibTrans" cxnId="{8CBFE459-16C3-4015-AAC3-EEABD275C6E6}">
      <dgm:prSet/>
      <dgm:spPr/>
      <dgm:t>
        <a:bodyPr/>
        <a:lstStyle/>
        <a:p>
          <a:pPr rtl="1"/>
          <a:endParaRPr lang="he-IL" sz="1200"/>
        </a:p>
      </dgm:t>
    </dgm:pt>
    <dgm:pt modelId="{4361F8E2-7BF9-463E-A5BC-CB0E2FD66021}" type="pres">
      <dgm:prSet presAssocID="{F6AD5633-9D86-47B1-A058-1B5A9144313C}" presName="Name0" presStyleCnt="0">
        <dgm:presLayoutVars>
          <dgm:chMax val="7"/>
          <dgm:dir/>
          <dgm:resizeHandles val="exact"/>
        </dgm:presLayoutVars>
      </dgm:prSet>
      <dgm:spPr/>
    </dgm:pt>
    <dgm:pt modelId="{661521FA-24ED-413F-AE3A-14CDBAEE410B}" type="pres">
      <dgm:prSet presAssocID="{F6AD5633-9D86-47B1-A058-1B5A9144313C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1EB2E1-0B66-462D-B6E4-9954C87180A7}" type="pres">
      <dgm:prSet presAssocID="{F6AD5633-9D86-47B1-A058-1B5A9144313C}" presName="ellipse2" presStyleLbl="vennNode1" presStyleIdx="1" presStyleCnt="5" custLinFactNeighborX="-2668" custLinFactNeighborY="443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FDD106-9BDB-4021-A2ED-0148A67B861B}" type="pres">
      <dgm:prSet presAssocID="{F6AD5633-9D86-47B1-A058-1B5A9144313C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EEC766-F6CC-4D08-BE92-D05AA0009186}" type="pres">
      <dgm:prSet presAssocID="{F6AD5633-9D86-47B1-A058-1B5A9144313C}" presName="ellipse4" presStyleLbl="vennNode1" presStyleIdx="3" presStyleCnt="5" custLinFactNeighborX="6184" custLinFactNeighborY="443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384193-3670-4B9B-A0C4-1AA112062634}" type="pres">
      <dgm:prSet presAssocID="{F6AD5633-9D86-47B1-A058-1B5A9144313C}" presName="ellipse5" presStyleLbl="vennNode1" presStyleIdx="4" presStyleCnt="5" custLinFactNeighborX="8433" custLinFactNeighborY="-30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3438F35-ED8E-4F6B-BCC6-88DBE47FB4E6}" type="presOf" srcId="{F0F4683E-653A-4B8B-936C-CBF2D966F18A}" destId="{ECFDD106-9BDB-4021-A2ED-0148A67B861B}" srcOrd="0" destOrd="4" presId="urn:microsoft.com/office/officeart/2005/8/layout/rings+Icon#1"/>
    <dgm:cxn modelId="{83786EB0-7199-4DA6-B416-7F8A63D4F3AE}" srcId="{DBF229DC-AD2A-4D76-8B87-E8C970678FFC}" destId="{602D8FFE-4913-49F8-A2F9-809F935F0DBE}" srcOrd="1" destOrd="0" parTransId="{15310F59-9573-42D7-A37B-A772F81636FB}" sibTransId="{8DBD4193-3CD0-440C-B207-A1B48B26E04C}"/>
    <dgm:cxn modelId="{F01DAB0D-456D-4F2B-892E-378EFD2F28CA}" type="presOf" srcId="{110F2794-C993-49EC-8AA9-B55D4BA72C96}" destId="{661521FA-24ED-413F-AE3A-14CDBAEE410B}" srcOrd="0" destOrd="4" presId="urn:microsoft.com/office/officeart/2005/8/layout/rings+Icon#1"/>
    <dgm:cxn modelId="{7DCE9C24-D692-42C6-9E41-D98D0EE2469D}" srcId="{DBF229DC-AD2A-4D76-8B87-E8C970678FFC}" destId="{B9FE716A-54CF-482B-A652-1D8DBEEB012E}" srcOrd="0" destOrd="0" parTransId="{B3B7F03C-1CD2-4964-891D-03FF5D4F5C13}" sibTransId="{839BCCE2-257D-49CC-AC83-740D8B02607A}"/>
    <dgm:cxn modelId="{677A248D-B58E-42B4-A6EF-251C1B4AB56C}" type="presOf" srcId="{3A6B6887-1A1D-40B8-B99C-B74CCBAB574F}" destId="{8D1EB2E1-0B66-462D-B6E4-9954C87180A7}" srcOrd="0" destOrd="5" presId="urn:microsoft.com/office/officeart/2005/8/layout/rings+Icon#1"/>
    <dgm:cxn modelId="{7408A40E-8D5E-4FD6-9666-EC78B97CD98C}" srcId="{F6AD5633-9D86-47B1-A058-1B5A9144313C}" destId="{C3A38D7E-7848-48E4-B7C8-6092A1DA573B}" srcOrd="0" destOrd="0" parTransId="{EE61F9C7-E9AC-4986-A992-FA54E01A98BE}" sibTransId="{FFF4926D-8419-4086-9EFC-CBA0EC710B26}"/>
    <dgm:cxn modelId="{E8D6ECDC-9D43-4D0A-91CA-2379D9D70686}" type="presOf" srcId="{E9E8C82D-4517-4CD7-898D-283C1B928375}" destId="{8D1EB2E1-0B66-462D-B6E4-9954C87180A7}" srcOrd="0" destOrd="3" presId="urn:microsoft.com/office/officeart/2005/8/layout/rings+Icon#1"/>
    <dgm:cxn modelId="{BAE47D53-D70C-44EE-93B1-47202EF74C40}" srcId="{80C47B3B-A879-4FAC-B116-A107089EE4C6}" destId="{1AF9C6C4-3BF0-47F9-B1AB-2CE6BBA3DA6D}" srcOrd="0" destOrd="0" parTransId="{E0D3ACE7-3A3B-40BE-A037-FE7AD35DC436}" sibTransId="{CE0DA958-A859-4779-880E-349082A0010A}"/>
    <dgm:cxn modelId="{16CDA11E-4C49-4D27-847E-288624967DCA}" srcId="{DBF229DC-AD2A-4D76-8B87-E8C970678FFC}" destId="{7C78D6C1-F142-4FC2-B2BC-AD82D5D4EDC4}" srcOrd="5" destOrd="0" parTransId="{DA543D02-04CC-404A-AE9C-B9841A929713}" sibTransId="{5CC2A4E5-D8B3-4EB8-8304-17EEB5F2BBCC}"/>
    <dgm:cxn modelId="{FD0E5A6A-03CB-409F-BF7F-C056E1118C83}" type="presOf" srcId="{03967509-FE32-457F-8FCF-303CA1B116E2}" destId="{661521FA-24ED-413F-AE3A-14CDBAEE410B}" srcOrd="0" destOrd="3" presId="urn:microsoft.com/office/officeart/2005/8/layout/rings+Icon#1"/>
    <dgm:cxn modelId="{BC656D6B-9E3C-4EFC-A0AF-773F4267B79E}" type="presOf" srcId="{BE5E80A9-63D1-47F5-A658-9AFBB6F6D593}" destId="{ECFDD106-9BDB-4021-A2ED-0148A67B861B}" srcOrd="0" destOrd="3" presId="urn:microsoft.com/office/officeart/2005/8/layout/rings+Icon#1"/>
    <dgm:cxn modelId="{1B71B0DE-67A7-40EE-B077-3A082BED92BC}" type="presOf" srcId="{F6AD5633-9D86-47B1-A058-1B5A9144313C}" destId="{4361F8E2-7BF9-463E-A5BC-CB0E2FD66021}" srcOrd="0" destOrd="0" presId="urn:microsoft.com/office/officeart/2005/8/layout/rings+Icon#1"/>
    <dgm:cxn modelId="{6FC561BA-1C74-4A92-99E7-5E939A299AC5}" srcId="{C3A38D7E-7848-48E4-B7C8-6092A1DA573B}" destId="{363BBF97-71D5-4799-9DF4-9E4D1D1CB84D}" srcOrd="4" destOrd="0" parTransId="{5752F155-666F-457B-AAD6-16F6A6E8E8F4}" sibTransId="{DC2FCE29-B411-4316-9F20-9AEF918E4A5C}"/>
    <dgm:cxn modelId="{E5CE916D-E922-44F9-B06D-3F0B569861BB}" type="presOf" srcId="{602D8FFE-4913-49F8-A2F9-809F935F0DBE}" destId="{8D1EB2E1-0B66-462D-B6E4-9954C87180A7}" srcOrd="0" destOrd="2" presId="urn:microsoft.com/office/officeart/2005/8/layout/rings+Icon#1"/>
    <dgm:cxn modelId="{C0780998-00DD-4FBB-83CA-7E2A9DD06921}" type="presOf" srcId="{EEA65A67-BFD0-48C8-A8DA-330C53742CA4}" destId="{ECFDD106-9BDB-4021-A2ED-0148A67B861B}" srcOrd="0" destOrd="0" presId="urn:microsoft.com/office/officeart/2005/8/layout/rings+Icon#1"/>
    <dgm:cxn modelId="{D5F2E8D3-5524-42AC-9B3A-49026261DBC5}" srcId="{C3A38D7E-7848-48E4-B7C8-6092A1DA573B}" destId="{7988FB88-F888-4972-BAF3-7F4A6A1DD9B7}" srcOrd="0" destOrd="0" parTransId="{F2D86E0B-5BF7-465B-B6CE-710B2EDF6B8B}" sibTransId="{D026DAAA-B007-4CA2-B0D1-757B40359422}"/>
    <dgm:cxn modelId="{6EF430AB-E448-4716-8D18-EC9069C9D67D}" type="presOf" srcId="{F8FA6135-2855-4358-918B-9A05F2C88ED4}" destId="{ECFDD106-9BDB-4021-A2ED-0148A67B861B}" srcOrd="0" destOrd="5" presId="urn:microsoft.com/office/officeart/2005/8/layout/rings+Icon#1"/>
    <dgm:cxn modelId="{0F64DDBA-5A84-45D7-A5B1-7F7B4367211F}" srcId="{DBF229DC-AD2A-4D76-8B87-E8C970678FFC}" destId="{3A6B6887-1A1D-40B8-B99C-B74CCBAB574F}" srcOrd="4" destOrd="0" parTransId="{2CD1FDA7-5185-4973-953D-987A993E5DBB}" sibTransId="{21118123-ABC1-4551-A6FC-75F959F10192}"/>
    <dgm:cxn modelId="{CC59ABD9-4E86-4187-9C2A-0FDC9F467674}" srcId="{C3A38D7E-7848-48E4-B7C8-6092A1DA573B}" destId="{BB39DA6B-A9B6-4892-A4B7-757D59EDE566}" srcOrd="1" destOrd="0" parTransId="{74016E55-678A-4528-9C9E-09391C27F1CA}" sibTransId="{C6A4ECDF-02D9-4719-B5FF-18988E765AC8}"/>
    <dgm:cxn modelId="{F733B20A-1576-4BCB-A3B6-98AA872BA241}" srcId="{EEA65A67-BFD0-48C8-A8DA-330C53742CA4}" destId="{F0F4683E-653A-4B8B-936C-CBF2D966F18A}" srcOrd="3" destOrd="0" parTransId="{3E31E394-0152-4BB7-BA7A-9DA4089EBBEB}" sibTransId="{3175055A-0F03-43EE-B4A1-626B70A4B99E}"/>
    <dgm:cxn modelId="{9F395206-4081-479F-8DEB-E0EF110D08F6}" type="presOf" srcId="{ADA61183-105A-4469-85DC-12B0DA6B18EA}" destId="{ECFDD106-9BDB-4021-A2ED-0148A67B861B}" srcOrd="0" destOrd="1" presId="urn:microsoft.com/office/officeart/2005/8/layout/rings+Icon#1"/>
    <dgm:cxn modelId="{F9F027D8-7EA3-484A-9DE8-31248EC53C3A}" srcId="{C3A38D7E-7848-48E4-B7C8-6092A1DA573B}" destId="{17C774C0-2EEA-4A30-819C-B935A1F436FF}" srcOrd="6" destOrd="0" parTransId="{E9BA7BF5-EA59-4ECF-84CB-4DD0FF28DFD5}" sibTransId="{C212F5E7-B1A4-4721-BAFA-F2096342C5BC}"/>
    <dgm:cxn modelId="{2ABBF49A-E68B-4A8B-8D17-923DDD44D409}" srcId="{C3A38D7E-7848-48E4-B7C8-6092A1DA573B}" destId="{03967509-FE32-457F-8FCF-303CA1B116E2}" srcOrd="2" destOrd="0" parTransId="{2C05A917-D853-45DD-8B7A-7118155AEC3E}" sibTransId="{F2325917-8CEE-42E8-9863-9C65F90ADC19}"/>
    <dgm:cxn modelId="{B3C9BF7F-907F-487E-9702-A28421CC2123}" srcId="{EEA65A67-BFD0-48C8-A8DA-330C53742CA4}" destId="{BE5E80A9-63D1-47F5-A658-9AFBB6F6D593}" srcOrd="2" destOrd="0" parTransId="{891596DB-E358-4F79-8C9F-0E9E15A99201}" sibTransId="{279108EA-26E6-4C79-B71D-17AD80FB1C3F}"/>
    <dgm:cxn modelId="{9E20BB3F-25EE-40E4-844C-C3BAAA3E04F1}" type="presOf" srcId="{B5C553BC-9B97-46A7-ABF1-87B37094211D}" destId="{ECFDD106-9BDB-4021-A2ED-0148A67B861B}" srcOrd="0" destOrd="2" presId="urn:microsoft.com/office/officeart/2005/8/layout/rings+Icon#1"/>
    <dgm:cxn modelId="{64CD915F-88AC-496B-A647-D768C2059A95}" srcId="{EEA65A67-BFD0-48C8-A8DA-330C53742CA4}" destId="{ADA61183-105A-4469-85DC-12B0DA6B18EA}" srcOrd="0" destOrd="0" parTransId="{BD0A4ACA-DB23-4B54-8436-E62C6FD599AE}" sibTransId="{662AE2CD-8AB2-461B-A37C-AC0AEA8BACC0}"/>
    <dgm:cxn modelId="{FBDE8F8F-667B-40EB-BBE7-256A91FECC09}" srcId="{EEA65A67-BFD0-48C8-A8DA-330C53742CA4}" destId="{F8FA6135-2855-4358-918B-9A05F2C88ED4}" srcOrd="4" destOrd="0" parTransId="{D8ECCD29-8AD3-4DEC-AE30-1487C6D72802}" sibTransId="{DC07162E-629E-4B4C-BCAA-440600A4D677}"/>
    <dgm:cxn modelId="{0A8EC64E-A4FA-4B48-903D-39738E59B0C7}" srcId="{F6AD5633-9D86-47B1-A058-1B5A9144313C}" destId="{DBF229DC-AD2A-4D76-8B87-E8C970678FFC}" srcOrd="1" destOrd="0" parTransId="{904F3737-B26B-43C4-89CE-8AA73EDD3377}" sibTransId="{8C55033F-E84E-47BD-AA71-099767BC3A05}"/>
    <dgm:cxn modelId="{7EF95603-A44F-4D85-87B3-20E13BAE7F58}" type="presOf" srcId="{80C47B3B-A879-4FAC-B116-A107089EE4C6}" destId="{DC384193-3670-4B9B-A0C4-1AA112062634}" srcOrd="0" destOrd="0" presId="urn:microsoft.com/office/officeart/2005/8/layout/rings+Icon#1"/>
    <dgm:cxn modelId="{57A23DE8-52BE-4955-9688-8E08B3DAB652}" srcId="{80C47B3B-A879-4FAC-B116-A107089EE4C6}" destId="{5335E4BE-1BB1-46C5-856A-89ED90DBBB66}" srcOrd="1" destOrd="0" parTransId="{A98DFE24-8A86-48CF-AEA2-B1510412142C}" sibTransId="{A9BCBE11-3FEB-4C33-A8BD-718EAD13CE32}"/>
    <dgm:cxn modelId="{CEDA7F0C-2E00-418A-83AA-498F03CB24D5}" type="presOf" srcId="{7C78D6C1-F142-4FC2-B2BC-AD82D5D4EDC4}" destId="{8D1EB2E1-0B66-462D-B6E4-9954C87180A7}" srcOrd="0" destOrd="6" presId="urn:microsoft.com/office/officeart/2005/8/layout/rings+Icon#1"/>
    <dgm:cxn modelId="{4F50F1B1-33D2-406B-841E-2A8D3C5ED1C4}" srcId="{B694E733-194B-4880-B999-30E19E10C21D}" destId="{303904E3-F922-46AC-BB8D-5CBE2B01EE4F}" srcOrd="3" destOrd="0" parTransId="{E8C79B3A-C7B7-4251-8CC5-EA60E7830EE9}" sibTransId="{FB916F6C-2534-4A3A-B464-774E1E9F106E}"/>
    <dgm:cxn modelId="{E4701EB2-92D5-4588-B7F0-1C7BC0C20877}" srcId="{F6AD5633-9D86-47B1-A058-1B5A9144313C}" destId="{EEA65A67-BFD0-48C8-A8DA-330C53742CA4}" srcOrd="2" destOrd="0" parTransId="{31DA1080-7C6D-4FFE-9A00-77762FB2E66E}" sibTransId="{765B1EDB-7624-4C0B-84E9-D2342ECC61D9}"/>
    <dgm:cxn modelId="{2E2CE8F3-144D-4120-A00C-36FC41F6DD1D}" type="presOf" srcId="{B694E733-194B-4880-B999-30E19E10C21D}" destId="{31EEC766-F6CC-4D08-BE92-D05AA0009186}" srcOrd="0" destOrd="0" presId="urn:microsoft.com/office/officeart/2005/8/layout/rings+Icon#1"/>
    <dgm:cxn modelId="{019B4B9E-8249-4EA7-8A75-8296D642AE87}" srcId="{F6AD5633-9D86-47B1-A058-1B5A9144313C}" destId="{B694E733-194B-4880-B999-30E19E10C21D}" srcOrd="3" destOrd="0" parTransId="{D576AC37-BAF8-4605-AF34-88C394A1B307}" sibTransId="{EFDC0CF0-1B1B-4C30-9206-6CEFFA53758D}"/>
    <dgm:cxn modelId="{675C249D-49A2-4C51-BEA0-02B96C04DB91}" type="presOf" srcId="{C3A38D7E-7848-48E4-B7C8-6092A1DA573B}" destId="{661521FA-24ED-413F-AE3A-14CDBAEE410B}" srcOrd="0" destOrd="0" presId="urn:microsoft.com/office/officeart/2005/8/layout/rings+Icon#1"/>
    <dgm:cxn modelId="{47536171-D2D1-4F4A-B162-715F289B4629}" srcId="{B694E733-194B-4880-B999-30E19E10C21D}" destId="{5D2D571F-4751-4256-AFE2-ED9B6CD2F24D}" srcOrd="0" destOrd="0" parTransId="{FC4BA6CE-C53D-461C-9577-9FFCB0C8B491}" sibTransId="{340B8763-C344-4F8B-8D46-CA3C63F23E8A}"/>
    <dgm:cxn modelId="{A33307E1-C518-4F32-84CA-A4F332AA3589}" srcId="{C3A38D7E-7848-48E4-B7C8-6092A1DA573B}" destId="{2250F347-5C06-46D5-894D-2AF93D8B01F5}" srcOrd="5" destOrd="0" parTransId="{C4DD87D1-B591-4B28-87B7-FF793B2ECEE6}" sibTransId="{894AF576-DF72-4253-B253-C930B18278D7}"/>
    <dgm:cxn modelId="{F7223696-41E8-42BC-BC64-8494F232BED8}" type="presOf" srcId="{BB39DA6B-A9B6-4892-A4B7-757D59EDE566}" destId="{661521FA-24ED-413F-AE3A-14CDBAEE410B}" srcOrd="0" destOrd="2" presId="urn:microsoft.com/office/officeart/2005/8/layout/rings+Icon#1"/>
    <dgm:cxn modelId="{42053161-5227-4C63-8A5C-647DB32260CD}" type="presOf" srcId="{17C774C0-2EEA-4A30-819C-B935A1F436FF}" destId="{661521FA-24ED-413F-AE3A-14CDBAEE410B}" srcOrd="0" destOrd="7" presId="urn:microsoft.com/office/officeart/2005/8/layout/rings+Icon#1"/>
    <dgm:cxn modelId="{8CBFE459-16C3-4015-AAC3-EEABD275C6E6}" srcId="{80C47B3B-A879-4FAC-B116-A107089EE4C6}" destId="{C44467F9-2D03-4110-8A0A-46020AC57E80}" srcOrd="2" destOrd="0" parTransId="{410915BB-DE60-449C-A2DC-F0329CBF3864}" sibTransId="{B7A86F56-A103-44D2-B16E-F48A3B0166D0}"/>
    <dgm:cxn modelId="{C5854495-B2F6-4DA8-9496-7094C9A4E41D}" type="presOf" srcId="{DBF229DC-AD2A-4D76-8B87-E8C970678FFC}" destId="{8D1EB2E1-0B66-462D-B6E4-9954C87180A7}" srcOrd="0" destOrd="0" presId="urn:microsoft.com/office/officeart/2005/8/layout/rings+Icon#1"/>
    <dgm:cxn modelId="{024A818C-D62D-4DAF-BDF3-5E87A8CC7A4A}" type="presOf" srcId="{B9FE716A-54CF-482B-A652-1D8DBEEB012E}" destId="{8D1EB2E1-0B66-462D-B6E4-9954C87180A7}" srcOrd="0" destOrd="1" presId="urn:microsoft.com/office/officeart/2005/8/layout/rings+Icon#1"/>
    <dgm:cxn modelId="{3E242298-1B79-4D40-B069-6AA3DC930C3A}" srcId="{EEA65A67-BFD0-48C8-A8DA-330C53742CA4}" destId="{B5C553BC-9B97-46A7-ABF1-87B37094211D}" srcOrd="1" destOrd="0" parTransId="{CE600FD7-3612-4B10-9D43-727C99F7F0F7}" sibTransId="{75E23EBE-E9B4-409B-8FDE-95FFCDF632EF}"/>
    <dgm:cxn modelId="{6777C51C-52D3-438B-894A-DA3E8369BB59}" type="presOf" srcId="{72C3162B-C360-4D08-800A-97942F3242A6}" destId="{8D1EB2E1-0B66-462D-B6E4-9954C87180A7}" srcOrd="0" destOrd="4" presId="urn:microsoft.com/office/officeart/2005/8/layout/rings+Icon#1"/>
    <dgm:cxn modelId="{0515ED35-7A29-41D7-83DC-7D4EAE9CBE93}" type="presOf" srcId="{0912A457-A657-4336-9512-3CC132964BCE}" destId="{31EEC766-F6CC-4D08-BE92-D05AA0009186}" srcOrd="0" destOrd="3" presId="urn:microsoft.com/office/officeart/2005/8/layout/rings+Icon#1"/>
    <dgm:cxn modelId="{B4766E86-DBA5-4D2B-AAB9-81029A0DD4D2}" srcId="{B694E733-194B-4880-B999-30E19E10C21D}" destId="{AF7E757A-7821-4C3D-A56B-8ECE403361E7}" srcOrd="1" destOrd="0" parTransId="{F0F1518A-C237-4875-AAB0-20FB13EFDF98}" sibTransId="{0A20481C-894F-467F-BA7D-5C91C7DFDF19}"/>
    <dgm:cxn modelId="{C409C88D-071C-4729-99AD-E07B035184EA}" type="presOf" srcId="{363BBF97-71D5-4799-9DF4-9E4D1D1CB84D}" destId="{661521FA-24ED-413F-AE3A-14CDBAEE410B}" srcOrd="0" destOrd="5" presId="urn:microsoft.com/office/officeart/2005/8/layout/rings+Icon#1"/>
    <dgm:cxn modelId="{B0FE18A8-9AC7-4E16-911D-CD20AB48D3A5}" srcId="{DBF229DC-AD2A-4D76-8B87-E8C970678FFC}" destId="{72C3162B-C360-4D08-800A-97942F3242A6}" srcOrd="3" destOrd="0" parTransId="{A74FCB0B-7B0A-4239-A589-108473707D82}" sibTransId="{F98439C4-615E-4F79-BAA4-A5458EE45F43}"/>
    <dgm:cxn modelId="{DE3D4DB4-68E0-422F-9DBA-EDC7AC073737}" type="presOf" srcId="{7988FB88-F888-4972-BAF3-7F4A6A1DD9B7}" destId="{661521FA-24ED-413F-AE3A-14CDBAEE410B}" srcOrd="0" destOrd="1" presId="urn:microsoft.com/office/officeart/2005/8/layout/rings+Icon#1"/>
    <dgm:cxn modelId="{E7B439D6-7505-4592-A16D-3A4C7EB6AC75}" type="presOf" srcId="{2250F347-5C06-46D5-894D-2AF93D8B01F5}" destId="{661521FA-24ED-413F-AE3A-14CDBAEE410B}" srcOrd="0" destOrd="6" presId="urn:microsoft.com/office/officeart/2005/8/layout/rings+Icon#1"/>
    <dgm:cxn modelId="{399B000B-BA9F-41D8-8DEC-E3CF384223A3}" type="presOf" srcId="{1AF9C6C4-3BF0-47F9-B1AB-2CE6BBA3DA6D}" destId="{DC384193-3670-4B9B-A0C4-1AA112062634}" srcOrd="0" destOrd="1" presId="urn:microsoft.com/office/officeart/2005/8/layout/rings+Icon#1"/>
    <dgm:cxn modelId="{79D32787-435C-453C-ACE3-B7C9076C55D8}" srcId="{C3A38D7E-7848-48E4-B7C8-6092A1DA573B}" destId="{110F2794-C993-49EC-8AA9-B55D4BA72C96}" srcOrd="3" destOrd="0" parTransId="{C2848140-7DF8-49D0-B2CF-11B7C0B28A34}" sibTransId="{61406622-F4A7-4AAD-993E-15E8CE8AFD76}"/>
    <dgm:cxn modelId="{C2A16582-9F5B-4E91-9FF8-F981545AB065}" type="presOf" srcId="{5335E4BE-1BB1-46C5-856A-89ED90DBBB66}" destId="{DC384193-3670-4B9B-A0C4-1AA112062634}" srcOrd="0" destOrd="2" presId="urn:microsoft.com/office/officeart/2005/8/layout/rings+Icon#1"/>
    <dgm:cxn modelId="{904CFB18-70DA-4337-9839-BAFE159C39F7}" srcId="{B694E733-194B-4880-B999-30E19E10C21D}" destId="{0912A457-A657-4336-9512-3CC132964BCE}" srcOrd="2" destOrd="0" parTransId="{529B32B5-AD50-45E9-8826-6F245C1FCD69}" sibTransId="{DD1A64C2-ACC2-4D36-989C-92177D057641}"/>
    <dgm:cxn modelId="{92629D43-F952-41E1-8F71-7CB58792915A}" type="presOf" srcId="{5D2D571F-4751-4256-AFE2-ED9B6CD2F24D}" destId="{31EEC766-F6CC-4D08-BE92-D05AA0009186}" srcOrd="0" destOrd="1" presId="urn:microsoft.com/office/officeart/2005/8/layout/rings+Icon#1"/>
    <dgm:cxn modelId="{34439821-3FE7-448B-B3E0-3D85AC3E11F0}" srcId="{F6AD5633-9D86-47B1-A058-1B5A9144313C}" destId="{80C47B3B-A879-4FAC-B116-A107089EE4C6}" srcOrd="4" destOrd="0" parTransId="{E1E29202-2D86-405A-8A41-D5B6C2160176}" sibTransId="{7200A19A-1510-4C89-B9E0-C6507C6245D6}"/>
    <dgm:cxn modelId="{1F666A01-F008-4B3E-93A1-30D65393BE5E}" srcId="{DBF229DC-AD2A-4D76-8B87-E8C970678FFC}" destId="{E9E8C82D-4517-4CD7-898D-283C1B928375}" srcOrd="2" destOrd="0" parTransId="{DA06988E-9EB8-43F7-A06C-182FD9558D26}" sibTransId="{4A509692-75E6-4826-8110-8065C6BBDF02}"/>
    <dgm:cxn modelId="{20DEF83B-1330-4132-9197-97D26F6F220C}" type="presOf" srcId="{303904E3-F922-46AC-BB8D-5CBE2B01EE4F}" destId="{31EEC766-F6CC-4D08-BE92-D05AA0009186}" srcOrd="0" destOrd="4" presId="urn:microsoft.com/office/officeart/2005/8/layout/rings+Icon#1"/>
    <dgm:cxn modelId="{D734B870-C558-4FFB-82E9-48639BC2710B}" type="presOf" srcId="{C44467F9-2D03-4110-8A0A-46020AC57E80}" destId="{DC384193-3670-4B9B-A0C4-1AA112062634}" srcOrd="0" destOrd="3" presId="urn:microsoft.com/office/officeart/2005/8/layout/rings+Icon#1"/>
    <dgm:cxn modelId="{5FE801BB-D89D-4DA9-8EE9-B41974041171}" type="presOf" srcId="{AF7E757A-7821-4C3D-A56B-8ECE403361E7}" destId="{31EEC766-F6CC-4D08-BE92-D05AA0009186}" srcOrd="0" destOrd="2" presId="urn:microsoft.com/office/officeart/2005/8/layout/rings+Icon#1"/>
    <dgm:cxn modelId="{87E05D17-FAC7-4215-9300-83E392D2B910}" type="presParOf" srcId="{4361F8E2-7BF9-463E-A5BC-CB0E2FD66021}" destId="{661521FA-24ED-413F-AE3A-14CDBAEE410B}" srcOrd="0" destOrd="0" presId="urn:microsoft.com/office/officeart/2005/8/layout/rings+Icon#1"/>
    <dgm:cxn modelId="{A37CAE27-C671-4421-B0E4-9D123DC160E3}" type="presParOf" srcId="{4361F8E2-7BF9-463E-A5BC-CB0E2FD66021}" destId="{8D1EB2E1-0B66-462D-B6E4-9954C87180A7}" srcOrd="1" destOrd="0" presId="urn:microsoft.com/office/officeart/2005/8/layout/rings+Icon#1"/>
    <dgm:cxn modelId="{080F10D2-BE11-487B-B2F1-798485F8F946}" type="presParOf" srcId="{4361F8E2-7BF9-463E-A5BC-CB0E2FD66021}" destId="{ECFDD106-9BDB-4021-A2ED-0148A67B861B}" srcOrd="2" destOrd="0" presId="urn:microsoft.com/office/officeart/2005/8/layout/rings+Icon#1"/>
    <dgm:cxn modelId="{72570DCD-BA73-45EF-8432-FD78F55F223F}" type="presParOf" srcId="{4361F8E2-7BF9-463E-A5BC-CB0E2FD66021}" destId="{31EEC766-F6CC-4D08-BE92-D05AA0009186}" srcOrd="3" destOrd="0" presId="urn:microsoft.com/office/officeart/2005/8/layout/rings+Icon#1"/>
    <dgm:cxn modelId="{515B7B2C-303F-43A9-B86A-445B1B4E36E3}" type="presParOf" srcId="{4361F8E2-7BF9-463E-A5BC-CB0E2FD66021}" destId="{DC384193-3670-4B9B-A0C4-1AA112062634}" srcOrd="4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68DD2-38D3-4D6C-A585-81BF028104A3}" type="doc">
      <dgm:prSet loTypeId="urn:microsoft.com/office/officeart/2005/8/layout/vList5" loCatId="list" qsTypeId="urn:microsoft.com/office/officeart/2005/8/quickstyle/3d5" qsCatId="3D" csTypeId="urn:microsoft.com/office/officeart/2005/8/colors/accent2_2" csCatId="accent2" phldr="1"/>
      <dgm:spPr>
        <a:scene3d>
          <a:camera prst="isometricOffAxis2Left" zoom="95000">
            <a:rot lat="300000" lon="120000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he-IL"/>
        </a:p>
      </dgm:t>
    </dgm:pt>
    <dgm:pt modelId="{BD77A8C1-0793-4866-9BB3-DF4E08A07EE1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עודף</a:t>
          </a:r>
          <a:endParaRPr lang="he-IL" sz="2400" dirty="0"/>
        </a:p>
      </dgm:t>
    </dgm:pt>
    <dgm:pt modelId="{CD9AC3FB-A23C-415D-8185-DA8028A07BB0}" type="parTrans" cxnId="{1BB41CFD-5C93-4F22-ABE7-6A8408561112}">
      <dgm:prSet/>
      <dgm:spPr/>
      <dgm:t>
        <a:bodyPr/>
        <a:lstStyle/>
        <a:p>
          <a:pPr rtl="1"/>
          <a:endParaRPr lang="he-IL"/>
        </a:p>
      </dgm:t>
    </dgm:pt>
    <dgm:pt modelId="{481C1FD3-4D81-451C-A5F3-46322C6523DC}" type="sibTrans" cxnId="{1BB41CFD-5C93-4F22-ABE7-6A8408561112}">
      <dgm:prSet/>
      <dgm:spPr/>
      <dgm:t>
        <a:bodyPr/>
        <a:lstStyle/>
        <a:p>
          <a:pPr rtl="1"/>
          <a:endParaRPr lang="he-IL"/>
        </a:p>
      </dgm:t>
    </dgm:pt>
    <dgm:pt modelId="{674780BA-BC01-41B2-B296-9ACB58C01E98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שיעור הגרעון המצטבר מתחת ל12.5% מסך הכנסות הרשות</a:t>
          </a:r>
          <a:endParaRPr lang="he-IL" sz="2000" dirty="0"/>
        </a:p>
      </dgm:t>
    </dgm:pt>
    <dgm:pt modelId="{42DA3575-531E-4431-B929-3BF98DF01634}" type="parTrans" cxnId="{B17FAD61-72CD-47DE-A18B-27E97368E15E}">
      <dgm:prSet/>
      <dgm:spPr/>
      <dgm:t>
        <a:bodyPr/>
        <a:lstStyle/>
        <a:p>
          <a:pPr rtl="1"/>
          <a:endParaRPr lang="he-IL"/>
        </a:p>
      </dgm:t>
    </dgm:pt>
    <dgm:pt modelId="{CD049E59-DE2E-45B2-9438-ADE0F5556E6B}" type="sibTrans" cxnId="{B17FAD61-72CD-47DE-A18B-27E97368E15E}">
      <dgm:prSet/>
      <dgm:spPr/>
      <dgm:t>
        <a:bodyPr/>
        <a:lstStyle/>
        <a:p>
          <a:pPr rtl="1"/>
          <a:endParaRPr lang="he-IL"/>
        </a:p>
      </dgm:t>
    </dgm:pt>
    <dgm:pt modelId="{5DC42673-3B76-499B-930E-A101F772D3B1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39%</a:t>
          </a:r>
          <a:endParaRPr lang="he-IL" sz="2400" dirty="0"/>
        </a:p>
      </dgm:t>
    </dgm:pt>
    <dgm:pt modelId="{D749479F-7501-41C6-9C87-9B24D3695DB3}" type="parTrans" cxnId="{EC3EFB09-7F24-4AD8-AAB2-100C9F209D3C}">
      <dgm:prSet/>
      <dgm:spPr/>
      <dgm:t>
        <a:bodyPr/>
        <a:lstStyle/>
        <a:p>
          <a:pPr rtl="1"/>
          <a:endParaRPr lang="he-IL"/>
        </a:p>
      </dgm:t>
    </dgm:pt>
    <dgm:pt modelId="{ADAA6F8C-FC44-4630-AE2F-E6131FBAA2BF}" type="sibTrans" cxnId="{EC3EFB09-7F24-4AD8-AAB2-100C9F209D3C}">
      <dgm:prSet/>
      <dgm:spPr/>
      <dgm:t>
        <a:bodyPr/>
        <a:lstStyle/>
        <a:p>
          <a:pPr rtl="1"/>
          <a:endParaRPr lang="he-IL"/>
        </a:p>
      </dgm:t>
    </dgm:pt>
    <dgm:pt modelId="{DAD1A406-6052-4C92-9F49-B05C5D4259B1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עומס המלוות מתחת ל50% מסך הכנסות הרשות (לא כולל הנחות בארנונה)</a:t>
          </a:r>
          <a:endParaRPr lang="he-IL" sz="2000" dirty="0"/>
        </a:p>
      </dgm:t>
    </dgm:pt>
    <dgm:pt modelId="{4E8FCBC3-115E-494E-8A1A-0F95A5E89B10}" type="parTrans" cxnId="{7055E57F-FD11-43B6-90F3-01021BEF8713}">
      <dgm:prSet/>
      <dgm:spPr/>
      <dgm:t>
        <a:bodyPr/>
        <a:lstStyle/>
        <a:p>
          <a:pPr rtl="1"/>
          <a:endParaRPr lang="he-IL"/>
        </a:p>
      </dgm:t>
    </dgm:pt>
    <dgm:pt modelId="{C1E411BD-0917-4B88-94F7-8477979BA595}" type="sibTrans" cxnId="{7055E57F-FD11-43B6-90F3-01021BEF8713}">
      <dgm:prSet/>
      <dgm:spPr/>
      <dgm:t>
        <a:bodyPr/>
        <a:lstStyle/>
        <a:p>
          <a:pPr rtl="1"/>
          <a:endParaRPr lang="he-IL"/>
        </a:p>
      </dgm:t>
    </dgm:pt>
    <dgm:pt modelId="{847EC678-6685-4F81-909D-9F4B461320D9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67%</a:t>
          </a:r>
          <a:endParaRPr lang="he-IL" sz="2400" dirty="0"/>
        </a:p>
      </dgm:t>
    </dgm:pt>
    <dgm:pt modelId="{98253144-42E7-42F6-8B1D-3A092484E09B}" type="parTrans" cxnId="{BD2D9A9E-895A-444F-9E52-29CA12994461}">
      <dgm:prSet/>
      <dgm:spPr/>
      <dgm:t>
        <a:bodyPr/>
        <a:lstStyle/>
        <a:p>
          <a:pPr rtl="1"/>
          <a:endParaRPr lang="he-IL"/>
        </a:p>
      </dgm:t>
    </dgm:pt>
    <dgm:pt modelId="{1E980199-4062-4322-9A7F-51D44E80DC44}" type="sibTrans" cxnId="{BD2D9A9E-895A-444F-9E52-29CA12994461}">
      <dgm:prSet/>
      <dgm:spPr/>
      <dgm:t>
        <a:bodyPr/>
        <a:lstStyle/>
        <a:p>
          <a:pPr rtl="1"/>
          <a:endParaRPr lang="he-IL"/>
        </a:p>
      </dgm:t>
    </dgm:pt>
    <dgm:pt modelId="{E427E28E-9A4F-4DA3-BDF5-9D41461432DD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שיעור ההכנסות העצמיות עולה על62.5%</a:t>
          </a:r>
          <a:endParaRPr lang="he-IL" sz="2000" dirty="0"/>
        </a:p>
      </dgm:t>
    </dgm:pt>
    <dgm:pt modelId="{78A681C7-7262-480F-9736-E5DA812371BB}" type="parTrans" cxnId="{5B361992-0C24-4ECC-9917-55B7DDB27087}">
      <dgm:prSet/>
      <dgm:spPr/>
      <dgm:t>
        <a:bodyPr/>
        <a:lstStyle/>
        <a:p>
          <a:pPr rtl="1"/>
          <a:endParaRPr lang="he-IL"/>
        </a:p>
      </dgm:t>
    </dgm:pt>
    <dgm:pt modelId="{87FC9764-7997-4E43-8234-44A24E9F3677}" type="sibTrans" cxnId="{5B361992-0C24-4ECC-9917-55B7DDB27087}">
      <dgm:prSet/>
      <dgm:spPr/>
      <dgm:t>
        <a:bodyPr/>
        <a:lstStyle/>
        <a:p>
          <a:pPr rtl="1"/>
          <a:endParaRPr lang="he-IL"/>
        </a:p>
      </dgm:t>
    </dgm:pt>
    <dgm:pt modelId="{79078400-7955-4E34-A952-3DFCFF147292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5%</a:t>
          </a:r>
          <a:endParaRPr lang="he-IL" sz="2400" dirty="0"/>
        </a:p>
      </dgm:t>
    </dgm:pt>
    <dgm:pt modelId="{72E1076A-CDB2-42F2-A95B-C97DD98DF645}" type="parTrans" cxnId="{3D7E7331-842F-4371-927C-2509CE41796E}">
      <dgm:prSet/>
      <dgm:spPr/>
      <dgm:t>
        <a:bodyPr/>
        <a:lstStyle/>
        <a:p>
          <a:pPr rtl="1"/>
          <a:endParaRPr lang="he-IL"/>
        </a:p>
      </dgm:t>
    </dgm:pt>
    <dgm:pt modelId="{93234596-684B-42ED-86F7-37828C382F3A}" type="sibTrans" cxnId="{3D7E7331-842F-4371-927C-2509CE41796E}">
      <dgm:prSet/>
      <dgm:spPr/>
      <dgm:t>
        <a:bodyPr/>
        <a:lstStyle/>
        <a:p>
          <a:pPr rtl="1"/>
          <a:endParaRPr lang="he-IL"/>
        </a:p>
      </dgm:t>
    </dgm:pt>
    <dgm:pt modelId="{A43F7B40-2649-4125-A239-2EE56AC0FA0F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אחוז פירעון המלוות אינו עולה על 10% מהכנסות</a:t>
          </a:r>
          <a:endParaRPr lang="he-IL" sz="2000" dirty="0"/>
        </a:p>
      </dgm:t>
    </dgm:pt>
    <dgm:pt modelId="{21AD0A8C-A245-4A31-A366-280A70535B50}" type="parTrans" cxnId="{8D623FF3-984F-4D13-865D-408EFC13334F}">
      <dgm:prSet/>
      <dgm:spPr/>
      <dgm:t>
        <a:bodyPr/>
        <a:lstStyle/>
        <a:p>
          <a:pPr rtl="1"/>
          <a:endParaRPr lang="he-IL"/>
        </a:p>
      </dgm:t>
    </dgm:pt>
    <dgm:pt modelId="{2B80FFAF-EE51-458A-B6C1-8371120467B8}" type="sibTrans" cxnId="{8D623FF3-984F-4D13-865D-408EFC13334F}">
      <dgm:prSet/>
      <dgm:spPr/>
      <dgm:t>
        <a:bodyPr/>
        <a:lstStyle/>
        <a:p>
          <a:pPr rtl="1"/>
          <a:endParaRPr lang="he-IL"/>
        </a:p>
      </dgm:t>
    </dgm:pt>
    <dgm:pt modelId="{06034DF9-DF85-4E56-A7BF-BE62DEC551E0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אינה זכאית</a:t>
          </a:r>
          <a:endParaRPr lang="he-IL" sz="2400" dirty="0"/>
        </a:p>
      </dgm:t>
    </dgm:pt>
    <dgm:pt modelId="{0F3B9415-AB8D-4B09-B6B5-F98DEF517C2E}" type="parTrans" cxnId="{78BB2DE0-3167-4EDA-98AC-2A69065FD81E}">
      <dgm:prSet/>
      <dgm:spPr/>
      <dgm:t>
        <a:bodyPr/>
        <a:lstStyle/>
        <a:p>
          <a:pPr rtl="1"/>
          <a:endParaRPr lang="he-IL"/>
        </a:p>
      </dgm:t>
    </dgm:pt>
    <dgm:pt modelId="{DC436AF9-FBD2-4998-8EDD-8742B9E43CB7}" type="sibTrans" cxnId="{78BB2DE0-3167-4EDA-98AC-2A69065FD81E}">
      <dgm:prSet/>
      <dgm:spPr/>
      <dgm:t>
        <a:bodyPr/>
        <a:lstStyle/>
        <a:p>
          <a:pPr rtl="1"/>
          <a:endParaRPr lang="he-IL"/>
        </a:p>
      </dgm:t>
    </dgm:pt>
    <dgm:pt modelId="{C9A62A90-E7DB-41DF-8210-5D7931C4C755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העירייה אינה זכאית למענקי איזון</a:t>
          </a:r>
          <a:endParaRPr lang="he-IL" sz="2000" dirty="0"/>
        </a:p>
      </dgm:t>
    </dgm:pt>
    <dgm:pt modelId="{5595FE57-16BC-4A4A-B47D-CB447813828D}" type="parTrans" cxnId="{5323993C-DD56-4EF5-A20C-64E49ECD8F46}">
      <dgm:prSet/>
      <dgm:spPr/>
      <dgm:t>
        <a:bodyPr/>
        <a:lstStyle/>
        <a:p>
          <a:pPr rtl="1"/>
          <a:endParaRPr lang="he-IL"/>
        </a:p>
      </dgm:t>
    </dgm:pt>
    <dgm:pt modelId="{70376A54-4553-4637-8BED-81AE3CD8F66C}" type="sibTrans" cxnId="{5323993C-DD56-4EF5-A20C-64E49ECD8F46}">
      <dgm:prSet/>
      <dgm:spPr/>
      <dgm:t>
        <a:bodyPr/>
        <a:lstStyle/>
        <a:p>
          <a:pPr rtl="1"/>
          <a:endParaRPr lang="he-IL"/>
        </a:p>
      </dgm:t>
    </dgm:pt>
    <dgm:pt modelId="{EF5D5C9C-7B17-41E1-8744-BAC11DE43E2F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עודף</a:t>
          </a:r>
          <a:endParaRPr lang="he-IL" sz="2400" dirty="0"/>
        </a:p>
      </dgm:t>
    </dgm:pt>
    <dgm:pt modelId="{193CAD76-4B58-4168-A3C5-D054650E2E56}" type="parTrans" cxnId="{52EC1BAC-F922-4FD0-82DF-55C51E344EE0}">
      <dgm:prSet/>
      <dgm:spPr/>
      <dgm:t>
        <a:bodyPr/>
        <a:lstStyle/>
        <a:p>
          <a:pPr rtl="1"/>
          <a:endParaRPr lang="he-IL"/>
        </a:p>
      </dgm:t>
    </dgm:pt>
    <dgm:pt modelId="{71A9DB9F-6C91-4E4C-9A37-5483773A632A}" type="sibTrans" cxnId="{52EC1BAC-F922-4FD0-82DF-55C51E344EE0}">
      <dgm:prSet/>
      <dgm:spPr/>
      <dgm:t>
        <a:bodyPr/>
        <a:lstStyle/>
        <a:p>
          <a:pPr rtl="1"/>
          <a:endParaRPr lang="he-IL"/>
        </a:p>
      </dgm:t>
    </dgm:pt>
    <dgm:pt modelId="{F60FC00B-632D-4ABA-818C-B989791C61FD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ללא גירעון שוטף ב 3 שנים אחרונות</a:t>
          </a:r>
          <a:endParaRPr lang="he-IL" sz="2000" dirty="0"/>
        </a:p>
      </dgm:t>
    </dgm:pt>
    <dgm:pt modelId="{72021D44-BDE0-4817-B5A9-D0B928873D6B}" type="parTrans" cxnId="{C51D52E0-B538-426A-BA20-6D924548708D}">
      <dgm:prSet/>
      <dgm:spPr/>
      <dgm:t>
        <a:bodyPr/>
        <a:lstStyle/>
        <a:p>
          <a:pPr rtl="1"/>
          <a:endParaRPr lang="he-IL"/>
        </a:p>
      </dgm:t>
    </dgm:pt>
    <dgm:pt modelId="{C3393DE1-14C4-4FD0-AD22-DF987730CE78}" type="sibTrans" cxnId="{C51D52E0-B538-426A-BA20-6D924548708D}">
      <dgm:prSet/>
      <dgm:spPr/>
      <dgm:t>
        <a:bodyPr/>
        <a:lstStyle/>
        <a:p>
          <a:pPr rtl="1"/>
          <a:endParaRPr lang="he-IL"/>
        </a:p>
      </dgm:t>
    </dgm:pt>
    <dgm:pt modelId="{A335C6DE-E489-4DBE-9839-F14AF355248C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94%, 93%, 92%</a:t>
          </a:r>
          <a:endParaRPr lang="he-IL" sz="2400" dirty="0"/>
        </a:p>
      </dgm:t>
    </dgm:pt>
    <dgm:pt modelId="{3A31DEBA-DA9B-4EDE-9E27-47704117429C}" type="parTrans" cxnId="{A35E2D6C-BD17-4E50-A8C5-BC40F98029A2}">
      <dgm:prSet/>
      <dgm:spPr/>
      <dgm:t>
        <a:bodyPr/>
        <a:lstStyle/>
        <a:p>
          <a:pPr rtl="1"/>
          <a:endParaRPr lang="he-IL"/>
        </a:p>
      </dgm:t>
    </dgm:pt>
    <dgm:pt modelId="{E5DB7001-2438-410E-932B-80B2DD1CF8E2}" type="sibTrans" cxnId="{A35E2D6C-BD17-4E50-A8C5-BC40F98029A2}">
      <dgm:prSet/>
      <dgm:spPr/>
      <dgm:t>
        <a:bodyPr/>
        <a:lstStyle/>
        <a:p>
          <a:pPr rtl="1"/>
          <a:endParaRPr lang="he-IL"/>
        </a:p>
      </dgm:t>
    </dgm:pt>
    <dgm:pt modelId="{0255BA2D-D4E2-4F99-9981-3483471B8A60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שיעור גביית ארנונה ב 3 שנים האחרונות מעל 80%</a:t>
          </a:r>
          <a:endParaRPr lang="he-IL" sz="2000" dirty="0"/>
        </a:p>
      </dgm:t>
    </dgm:pt>
    <dgm:pt modelId="{81075F46-1094-4375-BAFE-4088F259A0BB}" type="parTrans" cxnId="{CDFD31A2-E974-4D6B-B6EC-F1D2AF732894}">
      <dgm:prSet/>
      <dgm:spPr/>
      <dgm:t>
        <a:bodyPr/>
        <a:lstStyle/>
        <a:p>
          <a:pPr rtl="1"/>
          <a:endParaRPr lang="he-IL"/>
        </a:p>
      </dgm:t>
    </dgm:pt>
    <dgm:pt modelId="{01CF94BE-8C2E-4472-BC3A-3CB056BD181A}" type="sibTrans" cxnId="{CDFD31A2-E974-4D6B-B6EC-F1D2AF732894}">
      <dgm:prSet/>
      <dgm:spPr/>
      <dgm:t>
        <a:bodyPr/>
        <a:lstStyle/>
        <a:p>
          <a:pPr rtl="1"/>
          <a:endParaRPr lang="he-IL"/>
        </a:p>
      </dgm:t>
    </dgm:pt>
    <dgm:pt modelId="{53A1B8C1-DB02-4204-9E2F-D7FB440AA072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400" dirty="0" smtClean="0"/>
            <a:t>1%</a:t>
          </a:r>
          <a:endParaRPr lang="he-IL" sz="2400" dirty="0"/>
        </a:p>
      </dgm:t>
    </dgm:pt>
    <dgm:pt modelId="{464BC2A1-B228-4ED5-9AB2-092D6641E994}" type="parTrans" cxnId="{4B6F9E2B-7441-4464-B7B7-FEF2C4932774}">
      <dgm:prSet/>
      <dgm:spPr/>
      <dgm:t>
        <a:bodyPr/>
        <a:lstStyle/>
        <a:p>
          <a:pPr rtl="1"/>
          <a:endParaRPr lang="he-IL"/>
        </a:p>
      </dgm:t>
    </dgm:pt>
    <dgm:pt modelId="{ACB26967-75B9-4954-B175-ED27266EDC55}" type="sibTrans" cxnId="{4B6F9E2B-7441-4464-B7B7-FEF2C4932774}">
      <dgm:prSet/>
      <dgm:spPr/>
      <dgm:t>
        <a:bodyPr/>
        <a:lstStyle/>
        <a:p>
          <a:pPr rtl="1"/>
          <a:endParaRPr lang="he-IL"/>
        </a:p>
      </dgm:t>
    </dgm:pt>
    <dgm:pt modelId="{CF993B32-8729-4FEF-85DD-6F113C4ECC1B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תקצוב רזרבה של 1% מסך ההוצאה</a:t>
          </a:r>
          <a:endParaRPr lang="he-IL" sz="2000" dirty="0"/>
        </a:p>
      </dgm:t>
    </dgm:pt>
    <dgm:pt modelId="{AA1367D4-BA30-4487-92A8-31424D359176}" type="parTrans" cxnId="{F260B5D6-62F6-42EB-8960-3A803D386BA0}">
      <dgm:prSet/>
      <dgm:spPr/>
      <dgm:t>
        <a:bodyPr/>
        <a:lstStyle/>
        <a:p>
          <a:pPr rtl="1"/>
          <a:endParaRPr lang="he-IL"/>
        </a:p>
      </dgm:t>
    </dgm:pt>
    <dgm:pt modelId="{51F7786C-DFD9-462C-90AD-374C8DEE888A}" type="sibTrans" cxnId="{F260B5D6-62F6-42EB-8960-3A803D386BA0}">
      <dgm:prSet/>
      <dgm:spPr/>
      <dgm:t>
        <a:bodyPr/>
        <a:lstStyle/>
        <a:p>
          <a:pPr rtl="1"/>
          <a:endParaRPr lang="he-IL"/>
        </a:p>
      </dgm:t>
    </dgm:pt>
    <dgm:pt modelId="{64E34018-A8DF-471D-8A8D-75A3B8F2E2E7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אין חריגה</a:t>
          </a:r>
          <a:endParaRPr lang="he-IL" sz="2000" dirty="0"/>
        </a:p>
      </dgm:t>
    </dgm:pt>
    <dgm:pt modelId="{69F8C13E-7299-47D0-90A4-20501D2D995C}" type="parTrans" cxnId="{C965EE7B-0131-431B-BA2C-40E521F0870F}">
      <dgm:prSet/>
      <dgm:spPr/>
      <dgm:t>
        <a:bodyPr/>
        <a:lstStyle/>
        <a:p>
          <a:pPr rtl="1"/>
          <a:endParaRPr lang="he-IL"/>
        </a:p>
      </dgm:t>
    </dgm:pt>
    <dgm:pt modelId="{C58CB54F-E630-4E43-A887-32C22A4E6159}" type="sibTrans" cxnId="{C965EE7B-0131-431B-BA2C-40E521F0870F}">
      <dgm:prSet/>
      <dgm:spPr/>
      <dgm:t>
        <a:bodyPr/>
        <a:lstStyle/>
        <a:p>
          <a:pPr rtl="1"/>
          <a:endParaRPr lang="he-IL"/>
        </a:p>
      </dgm:t>
    </dgm:pt>
    <dgm:pt modelId="{1A4A5EC7-676D-4D72-AABE-EEE4CCB7D04E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העירייה אינה חורגת מתקן </a:t>
          </a:r>
          <a:r>
            <a:rPr lang="he-IL" sz="2000" dirty="0" err="1" smtClean="0"/>
            <a:t>כח</a:t>
          </a:r>
          <a:r>
            <a:rPr lang="he-IL" sz="2000" dirty="0" smtClean="0"/>
            <a:t> האדם שאושר </a:t>
          </a:r>
          <a:endParaRPr lang="he-IL" sz="2000" dirty="0"/>
        </a:p>
      </dgm:t>
    </dgm:pt>
    <dgm:pt modelId="{4CD5DCA0-91E6-4524-AAA7-8E8ED57186D4}" type="parTrans" cxnId="{AE9640CF-8C1B-456E-84C2-7FDD939F2E37}">
      <dgm:prSet/>
      <dgm:spPr/>
      <dgm:t>
        <a:bodyPr/>
        <a:lstStyle/>
        <a:p>
          <a:pPr rtl="1"/>
          <a:endParaRPr lang="he-IL"/>
        </a:p>
      </dgm:t>
    </dgm:pt>
    <dgm:pt modelId="{DA41B350-04E7-49B9-88F3-E79EFCD28BD1}" type="sibTrans" cxnId="{AE9640CF-8C1B-456E-84C2-7FDD939F2E37}">
      <dgm:prSet/>
      <dgm:spPr/>
      <dgm:t>
        <a:bodyPr/>
        <a:lstStyle/>
        <a:p>
          <a:pPr rtl="1"/>
          <a:endParaRPr lang="he-IL"/>
        </a:p>
      </dgm:t>
    </dgm:pt>
    <dgm:pt modelId="{AB381D2A-1A45-40DA-A10E-FCF7B7B1ED81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פרס ניהול תקין 2013</a:t>
          </a:r>
          <a:endParaRPr lang="he-IL" sz="2000" dirty="0"/>
        </a:p>
      </dgm:t>
    </dgm:pt>
    <dgm:pt modelId="{C9FE3D55-E64D-45A3-8701-85BDD813FFEC}" type="parTrans" cxnId="{AAE8928D-6540-477C-AD41-CDD389EFAD04}">
      <dgm:prSet/>
      <dgm:spPr/>
      <dgm:t>
        <a:bodyPr/>
        <a:lstStyle/>
        <a:p>
          <a:pPr rtl="1"/>
          <a:endParaRPr lang="he-IL"/>
        </a:p>
      </dgm:t>
    </dgm:pt>
    <dgm:pt modelId="{87E04FB3-E21B-4043-AF30-8A900C75B092}" type="sibTrans" cxnId="{AAE8928D-6540-477C-AD41-CDD389EFAD04}">
      <dgm:prSet/>
      <dgm:spPr/>
      <dgm:t>
        <a:bodyPr/>
        <a:lstStyle/>
        <a:p>
          <a:pPr rtl="1"/>
          <a:endParaRPr lang="he-IL"/>
        </a:p>
      </dgm:t>
    </dgm:pt>
    <dgm:pt modelId="{DAAFA5A5-BAF0-4630-B46B-8ECD96349052}">
      <dgm:prSet phldrT="[טקסט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r>
            <a:rPr lang="he-IL" sz="2000" dirty="0" smtClean="0"/>
            <a:t>תקציבה וענייניה של העירייה מנוהלים באורח תקין</a:t>
          </a:r>
          <a:endParaRPr lang="he-IL" sz="2000" dirty="0"/>
        </a:p>
      </dgm:t>
    </dgm:pt>
    <dgm:pt modelId="{3AAF3DE7-3B59-455B-8108-AF544E3A1A40}" type="parTrans" cxnId="{F96B2804-9D52-4D91-81A5-DD4936B9100C}">
      <dgm:prSet/>
      <dgm:spPr/>
      <dgm:t>
        <a:bodyPr/>
        <a:lstStyle/>
        <a:p>
          <a:pPr rtl="1"/>
          <a:endParaRPr lang="he-IL"/>
        </a:p>
      </dgm:t>
    </dgm:pt>
    <dgm:pt modelId="{420E97A2-7970-4FF7-98F1-7BA6712AD2D7}" type="sibTrans" cxnId="{F96B2804-9D52-4D91-81A5-DD4936B9100C}">
      <dgm:prSet/>
      <dgm:spPr/>
      <dgm:t>
        <a:bodyPr/>
        <a:lstStyle/>
        <a:p>
          <a:pPr rtl="1"/>
          <a:endParaRPr lang="he-IL"/>
        </a:p>
      </dgm:t>
    </dgm:pt>
    <dgm:pt modelId="{9FE3E9D5-DF1D-4880-8957-8E76E4930395}" type="pres">
      <dgm:prSet presAssocID="{E1168DD2-38D3-4D6C-A585-81BF02810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1662506-B548-45CE-99CF-01F795880F85}" type="pres">
      <dgm:prSet presAssocID="{BD77A8C1-0793-4866-9BB3-DF4E08A07EE1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3527C5AF-7425-42B7-9929-FD1A6AF2EA66}" type="pres">
      <dgm:prSet presAssocID="{BD77A8C1-0793-4866-9BB3-DF4E08A07EE1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B5CD3-DEB8-4743-BD1B-215ADAC8016D}" type="pres">
      <dgm:prSet presAssocID="{BD77A8C1-0793-4866-9BB3-DF4E08A07EE1}" presName="descendantText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942EC5-039D-4954-B202-B3D0EBD77A0C}" type="pres">
      <dgm:prSet presAssocID="{481C1FD3-4D81-451C-A5F3-46322C6523DC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F9FDE636-0324-4864-8BA9-B13CC8B97C4C}" type="pres">
      <dgm:prSet presAssocID="{5DC42673-3B76-499B-930E-A101F772D3B1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DA152DB6-C928-4B92-B121-F39F8EF8425E}" type="pres">
      <dgm:prSet presAssocID="{5DC42673-3B76-499B-930E-A101F772D3B1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4BEA781-7D8C-4263-B2CE-CE95227E7D26}" type="pres">
      <dgm:prSet presAssocID="{5DC42673-3B76-499B-930E-A101F772D3B1}" presName="descendantText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682B7F-30D9-4890-843E-AA520F91879D}" type="pres">
      <dgm:prSet presAssocID="{ADAA6F8C-FC44-4630-AE2F-E6131FBAA2BF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7A524DB4-44D6-4FF5-ADBD-7EF4DE5D1328}" type="pres">
      <dgm:prSet presAssocID="{847EC678-6685-4F81-909D-9F4B461320D9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A366F5EF-5B2E-448C-A16A-85694364DAE6}" type="pres">
      <dgm:prSet presAssocID="{847EC678-6685-4F81-909D-9F4B461320D9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2C915E3-472A-449C-B420-B94038763879}" type="pres">
      <dgm:prSet presAssocID="{847EC678-6685-4F81-909D-9F4B461320D9}" presName="descendantText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5915C37-ED11-4865-8194-B6441DAA613D}" type="pres">
      <dgm:prSet presAssocID="{1E980199-4062-4322-9A7F-51D44E80DC44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2F7F7E19-12E8-443B-93A4-9D2E4717C05D}" type="pres">
      <dgm:prSet presAssocID="{79078400-7955-4E34-A952-3DFCFF14729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83BA4AB0-59BC-481A-885D-BC38AF99F6B3}" type="pres">
      <dgm:prSet presAssocID="{79078400-7955-4E34-A952-3DFCFF147292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42AC2F-1CC3-4E5F-B234-F7ADABF16301}" type="pres">
      <dgm:prSet presAssocID="{79078400-7955-4E34-A952-3DFCFF147292}" presName="descendantText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673C5F-2BBE-4CF2-AE0C-9E558FCD3BD2}" type="pres">
      <dgm:prSet presAssocID="{93234596-684B-42ED-86F7-37828C382F3A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B58B5B07-ED59-4852-96A7-A49205234C63}" type="pres">
      <dgm:prSet presAssocID="{06034DF9-DF85-4E56-A7BF-BE62DEC551E0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2435084B-7724-4C94-8563-A7A41148FADB}" type="pres">
      <dgm:prSet presAssocID="{06034DF9-DF85-4E56-A7BF-BE62DEC551E0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18EFF1-916E-4CB0-B1E5-FB7426D9963F}" type="pres">
      <dgm:prSet presAssocID="{06034DF9-DF85-4E56-A7BF-BE62DEC551E0}" presName="descendantText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C3E034-1B5E-48E2-8953-674303A166F3}" type="pres">
      <dgm:prSet presAssocID="{DC436AF9-FBD2-4998-8EDD-8742B9E43CB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B6608CBD-74F9-4A4F-91BC-21833614FE8E}" type="pres">
      <dgm:prSet presAssocID="{EF5D5C9C-7B17-41E1-8744-BAC11DE43E2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CC486352-7E66-4E03-8AD0-E246CEC2E6BC}" type="pres">
      <dgm:prSet presAssocID="{EF5D5C9C-7B17-41E1-8744-BAC11DE43E2F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B1BF85-1B57-4BD5-BAC8-EBC810BDFE56}" type="pres">
      <dgm:prSet presAssocID="{EF5D5C9C-7B17-41E1-8744-BAC11DE43E2F}" presName="descendantText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26BCEE-60B7-4CDF-A069-9A79C0DCBAF2}" type="pres">
      <dgm:prSet presAssocID="{71A9DB9F-6C91-4E4C-9A37-5483773A632A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7E1961FD-2423-49FF-8587-4EC42286F0B8}" type="pres">
      <dgm:prSet presAssocID="{A335C6DE-E489-4DBE-9839-F14AF355248C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46BAB965-4B7C-46B1-85F2-72E27A042C46}" type="pres">
      <dgm:prSet presAssocID="{A335C6DE-E489-4DBE-9839-F14AF355248C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CCE249-6302-420D-9BCC-43BC70453C5B}" type="pres">
      <dgm:prSet presAssocID="{A335C6DE-E489-4DBE-9839-F14AF355248C}" presName="descendantText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45A10DE-30D2-4E7E-AF2A-D08B0AB4CB03}" type="pres">
      <dgm:prSet presAssocID="{E5DB7001-2438-410E-932B-80B2DD1CF8E2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EC07EFE2-7F30-4636-86D2-9C5CD8284998}" type="pres">
      <dgm:prSet presAssocID="{53A1B8C1-DB02-4204-9E2F-D7FB440AA07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1"/>
          <a:endParaRPr lang="he-IL"/>
        </a:p>
      </dgm:t>
    </dgm:pt>
    <dgm:pt modelId="{FF5463DC-D6AC-4993-A68B-00CA10E5F6AE}" type="pres">
      <dgm:prSet presAssocID="{53A1B8C1-DB02-4204-9E2F-D7FB440AA072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1B0183-A9AC-4A6F-A9E2-34879B3ACDD4}" type="pres">
      <dgm:prSet presAssocID="{53A1B8C1-DB02-4204-9E2F-D7FB440AA072}" presName="descendantText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B26239-B05B-4BFB-80C6-9E9D7E69415B}" type="pres">
      <dgm:prSet presAssocID="{ACB26967-75B9-4954-B175-ED27266EDC55}" presName="sp" presStyleCnt="0"/>
      <dgm:spPr/>
    </dgm:pt>
    <dgm:pt modelId="{19FC1494-7C2C-4B07-AE87-6415017E2E08}" type="pres">
      <dgm:prSet presAssocID="{64E34018-A8DF-471D-8A8D-75A3B8F2E2E7}" presName="linNode" presStyleCnt="0"/>
      <dgm:spPr/>
    </dgm:pt>
    <dgm:pt modelId="{91CAF923-4C69-4C25-A7F2-A0AB2591D5C8}" type="pres">
      <dgm:prSet presAssocID="{64E34018-A8DF-471D-8A8D-75A3B8F2E2E7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AAFA91-090A-4521-98CA-6668E4B37A16}" type="pres">
      <dgm:prSet presAssocID="{64E34018-A8DF-471D-8A8D-75A3B8F2E2E7}" presName="descendantText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578C26-C7CF-4B1F-A9E1-E01DDB79356D}" type="pres">
      <dgm:prSet presAssocID="{C58CB54F-E630-4E43-A887-32C22A4E6159}" presName="sp" presStyleCnt="0"/>
      <dgm:spPr/>
    </dgm:pt>
    <dgm:pt modelId="{EB21A510-C412-4E29-8DBF-B92002E152E9}" type="pres">
      <dgm:prSet presAssocID="{AB381D2A-1A45-40DA-A10E-FCF7B7B1ED81}" presName="linNode" presStyleCnt="0"/>
      <dgm:spPr/>
    </dgm:pt>
    <dgm:pt modelId="{552448DD-5D12-4CEC-B070-51C53AEAA2D6}" type="pres">
      <dgm:prSet presAssocID="{AB381D2A-1A45-40DA-A10E-FCF7B7B1ED81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7FA8F3-A019-409A-B725-2C701522CB80}" type="pres">
      <dgm:prSet presAssocID="{AB381D2A-1A45-40DA-A10E-FCF7B7B1ED81}" presName="descendantText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DFD31A2-E974-4D6B-B6EC-F1D2AF732894}" srcId="{A335C6DE-E489-4DBE-9839-F14AF355248C}" destId="{0255BA2D-D4E2-4F99-9981-3483471B8A60}" srcOrd="0" destOrd="0" parTransId="{81075F46-1094-4375-BAFE-4088F259A0BB}" sibTransId="{01CF94BE-8C2E-4472-BC3A-3CB056BD181A}"/>
    <dgm:cxn modelId="{E8470D6B-1ED0-407B-A691-E7FC00686F6A}" type="presOf" srcId="{EF5D5C9C-7B17-41E1-8744-BAC11DE43E2F}" destId="{CC486352-7E66-4E03-8AD0-E246CEC2E6BC}" srcOrd="0" destOrd="0" presId="urn:microsoft.com/office/officeart/2005/8/layout/vList5"/>
    <dgm:cxn modelId="{09601745-3F46-4A3D-8A71-6E6F2DFA6FEE}" type="presOf" srcId="{1A4A5EC7-676D-4D72-AABE-EEE4CCB7D04E}" destId="{FBAAFA91-090A-4521-98CA-6668E4B37A16}" srcOrd="0" destOrd="0" presId="urn:microsoft.com/office/officeart/2005/8/layout/vList5"/>
    <dgm:cxn modelId="{ED24707E-ACC8-4946-92D1-7A232EFF4A4B}" type="presOf" srcId="{E1168DD2-38D3-4D6C-A585-81BF028104A3}" destId="{9FE3E9D5-DF1D-4880-8957-8E76E4930395}" srcOrd="0" destOrd="0" presId="urn:microsoft.com/office/officeart/2005/8/layout/vList5"/>
    <dgm:cxn modelId="{F184B26A-D26B-4E73-8704-F11F87B74545}" type="presOf" srcId="{06034DF9-DF85-4E56-A7BF-BE62DEC551E0}" destId="{2435084B-7724-4C94-8563-A7A41148FADB}" srcOrd="0" destOrd="0" presId="urn:microsoft.com/office/officeart/2005/8/layout/vList5"/>
    <dgm:cxn modelId="{F96B2804-9D52-4D91-81A5-DD4936B9100C}" srcId="{AB381D2A-1A45-40DA-A10E-FCF7B7B1ED81}" destId="{DAAFA5A5-BAF0-4630-B46B-8ECD96349052}" srcOrd="0" destOrd="0" parTransId="{3AAF3DE7-3B59-455B-8108-AF544E3A1A40}" sibTransId="{420E97A2-7970-4FF7-98F1-7BA6712AD2D7}"/>
    <dgm:cxn modelId="{B640653E-62BC-4ABF-A264-01C1FD5DFE9A}" type="presOf" srcId="{BD77A8C1-0793-4866-9BB3-DF4E08A07EE1}" destId="{3527C5AF-7425-42B7-9929-FD1A6AF2EA66}" srcOrd="0" destOrd="0" presId="urn:microsoft.com/office/officeart/2005/8/layout/vList5"/>
    <dgm:cxn modelId="{4B6F9E2B-7441-4464-B7B7-FEF2C4932774}" srcId="{E1168DD2-38D3-4D6C-A585-81BF028104A3}" destId="{53A1B8C1-DB02-4204-9E2F-D7FB440AA072}" srcOrd="7" destOrd="0" parTransId="{464BC2A1-B228-4ED5-9AB2-092D6641E994}" sibTransId="{ACB26967-75B9-4954-B175-ED27266EDC55}"/>
    <dgm:cxn modelId="{F260B5D6-62F6-42EB-8960-3A803D386BA0}" srcId="{53A1B8C1-DB02-4204-9E2F-D7FB440AA072}" destId="{CF993B32-8729-4FEF-85DD-6F113C4ECC1B}" srcOrd="0" destOrd="0" parTransId="{AA1367D4-BA30-4487-92A8-31424D359176}" sibTransId="{51F7786C-DFD9-462C-90AD-374C8DEE888A}"/>
    <dgm:cxn modelId="{AAE8928D-6540-477C-AD41-CDD389EFAD04}" srcId="{E1168DD2-38D3-4D6C-A585-81BF028104A3}" destId="{AB381D2A-1A45-40DA-A10E-FCF7B7B1ED81}" srcOrd="9" destOrd="0" parTransId="{C9FE3D55-E64D-45A3-8701-85BDD813FFEC}" sibTransId="{87E04FB3-E21B-4043-AF30-8A900C75B092}"/>
    <dgm:cxn modelId="{A9E4909C-639F-45C4-8569-D969E38F6C54}" type="presOf" srcId="{53A1B8C1-DB02-4204-9E2F-D7FB440AA072}" destId="{FF5463DC-D6AC-4993-A68B-00CA10E5F6AE}" srcOrd="0" destOrd="0" presId="urn:microsoft.com/office/officeart/2005/8/layout/vList5"/>
    <dgm:cxn modelId="{C965EE7B-0131-431B-BA2C-40E521F0870F}" srcId="{E1168DD2-38D3-4D6C-A585-81BF028104A3}" destId="{64E34018-A8DF-471D-8A8D-75A3B8F2E2E7}" srcOrd="8" destOrd="0" parTransId="{69F8C13E-7299-47D0-90A4-20501D2D995C}" sibTransId="{C58CB54F-E630-4E43-A887-32C22A4E6159}"/>
    <dgm:cxn modelId="{B17FAD61-72CD-47DE-A18B-27E97368E15E}" srcId="{BD77A8C1-0793-4866-9BB3-DF4E08A07EE1}" destId="{674780BA-BC01-41B2-B296-9ACB58C01E98}" srcOrd="0" destOrd="0" parTransId="{42DA3575-531E-4431-B929-3BF98DF01634}" sibTransId="{CD049E59-DE2E-45B2-9438-ADE0F5556E6B}"/>
    <dgm:cxn modelId="{A35E2D6C-BD17-4E50-A8C5-BC40F98029A2}" srcId="{E1168DD2-38D3-4D6C-A585-81BF028104A3}" destId="{A335C6DE-E489-4DBE-9839-F14AF355248C}" srcOrd="6" destOrd="0" parTransId="{3A31DEBA-DA9B-4EDE-9E27-47704117429C}" sibTransId="{E5DB7001-2438-410E-932B-80B2DD1CF8E2}"/>
    <dgm:cxn modelId="{C51D52E0-B538-426A-BA20-6D924548708D}" srcId="{EF5D5C9C-7B17-41E1-8744-BAC11DE43E2F}" destId="{F60FC00B-632D-4ABA-818C-B989791C61FD}" srcOrd="0" destOrd="0" parTransId="{72021D44-BDE0-4817-B5A9-D0B928873D6B}" sibTransId="{C3393DE1-14C4-4FD0-AD22-DF987730CE78}"/>
    <dgm:cxn modelId="{A61BC474-B5EF-4589-876E-EBEBC929170A}" type="presOf" srcId="{0255BA2D-D4E2-4F99-9981-3483471B8A60}" destId="{CCCCE249-6302-420D-9BCC-43BC70453C5B}" srcOrd="0" destOrd="0" presId="urn:microsoft.com/office/officeart/2005/8/layout/vList5"/>
    <dgm:cxn modelId="{B01D4C0B-E7FD-4B05-ACC8-6018B69ADE7F}" type="presOf" srcId="{CF993B32-8729-4FEF-85DD-6F113C4ECC1B}" destId="{E41B0183-A9AC-4A6F-A9E2-34879B3ACDD4}" srcOrd="0" destOrd="0" presId="urn:microsoft.com/office/officeart/2005/8/layout/vList5"/>
    <dgm:cxn modelId="{7055E57F-FD11-43B6-90F3-01021BEF8713}" srcId="{5DC42673-3B76-499B-930E-A101F772D3B1}" destId="{DAD1A406-6052-4C92-9F49-B05C5D4259B1}" srcOrd="0" destOrd="0" parTransId="{4E8FCBC3-115E-494E-8A1A-0F95A5E89B10}" sibTransId="{C1E411BD-0917-4B88-94F7-8477979BA595}"/>
    <dgm:cxn modelId="{AE9640CF-8C1B-456E-84C2-7FDD939F2E37}" srcId="{64E34018-A8DF-471D-8A8D-75A3B8F2E2E7}" destId="{1A4A5EC7-676D-4D72-AABE-EEE4CCB7D04E}" srcOrd="0" destOrd="0" parTransId="{4CD5DCA0-91E6-4524-AAA7-8E8ED57186D4}" sibTransId="{DA41B350-04E7-49B9-88F3-E79EFCD28BD1}"/>
    <dgm:cxn modelId="{BD2D9A9E-895A-444F-9E52-29CA12994461}" srcId="{E1168DD2-38D3-4D6C-A585-81BF028104A3}" destId="{847EC678-6685-4F81-909D-9F4B461320D9}" srcOrd="2" destOrd="0" parTransId="{98253144-42E7-42F6-8B1D-3A092484E09B}" sibTransId="{1E980199-4062-4322-9A7F-51D44E80DC44}"/>
    <dgm:cxn modelId="{03621889-FF92-4FEA-88F0-5F761E13B0EF}" type="presOf" srcId="{674780BA-BC01-41B2-B296-9ACB58C01E98}" destId="{ED9B5CD3-DEB8-4743-BD1B-215ADAC8016D}" srcOrd="0" destOrd="0" presId="urn:microsoft.com/office/officeart/2005/8/layout/vList5"/>
    <dgm:cxn modelId="{F1D719EA-230F-46DB-8265-F26546E0A577}" type="presOf" srcId="{F60FC00B-632D-4ABA-818C-B989791C61FD}" destId="{FCB1BF85-1B57-4BD5-BAC8-EBC810BDFE56}" srcOrd="0" destOrd="0" presId="urn:microsoft.com/office/officeart/2005/8/layout/vList5"/>
    <dgm:cxn modelId="{8D623FF3-984F-4D13-865D-408EFC13334F}" srcId="{79078400-7955-4E34-A952-3DFCFF147292}" destId="{A43F7B40-2649-4125-A239-2EE56AC0FA0F}" srcOrd="0" destOrd="0" parTransId="{21AD0A8C-A245-4A31-A366-280A70535B50}" sibTransId="{2B80FFAF-EE51-458A-B6C1-8371120467B8}"/>
    <dgm:cxn modelId="{52EC1BAC-F922-4FD0-82DF-55C51E344EE0}" srcId="{E1168DD2-38D3-4D6C-A585-81BF028104A3}" destId="{EF5D5C9C-7B17-41E1-8744-BAC11DE43E2F}" srcOrd="5" destOrd="0" parTransId="{193CAD76-4B58-4168-A3C5-D054650E2E56}" sibTransId="{71A9DB9F-6C91-4E4C-9A37-5483773A632A}"/>
    <dgm:cxn modelId="{A2396470-D9AE-4B33-A3E4-0730DAB7356C}" type="presOf" srcId="{DAAFA5A5-BAF0-4630-B46B-8ECD96349052}" destId="{ED7FA8F3-A019-409A-B725-2C701522CB80}" srcOrd="0" destOrd="0" presId="urn:microsoft.com/office/officeart/2005/8/layout/vList5"/>
    <dgm:cxn modelId="{E03612EC-2AC4-4945-BC1C-41F67DE3F3F7}" type="presOf" srcId="{C9A62A90-E7DB-41DF-8210-5D7931C4C755}" destId="{9C18EFF1-916E-4CB0-B1E5-FB7426D9963F}" srcOrd="0" destOrd="0" presId="urn:microsoft.com/office/officeart/2005/8/layout/vList5"/>
    <dgm:cxn modelId="{044ED171-2B7D-4FBB-87B9-BD6201468785}" type="presOf" srcId="{64E34018-A8DF-471D-8A8D-75A3B8F2E2E7}" destId="{91CAF923-4C69-4C25-A7F2-A0AB2591D5C8}" srcOrd="0" destOrd="0" presId="urn:microsoft.com/office/officeart/2005/8/layout/vList5"/>
    <dgm:cxn modelId="{05E3F0E7-BF58-40D9-82CB-206ADFCA436A}" type="presOf" srcId="{A43F7B40-2649-4125-A239-2EE56AC0FA0F}" destId="{1642AC2F-1CC3-4E5F-B234-F7ADABF16301}" srcOrd="0" destOrd="0" presId="urn:microsoft.com/office/officeart/2005/8/layout/vList5"/>
    <dgm:cxn modelId="{5323993C-DD56-4EF5-A20C-64E49ECD8F46}" srcId="{06034DF9-DF85-4E56-A7BF-BE62DEC551E0}" destId="{C9A62A90-E7DB-41DF-8210-5D7931C4C755}" srcOrd="0" destOrd="0" parTransId="{5595FE57-16BC-4A4A-B47D-CB447813828D}" sibTransId="{70376A54-4553-4637-8BED-81AE3CD8F66C}"/>
    <dgm:cxn modelId="{E20CC5B3-3048-437B-A9B7-929C06F22DDC}" type="presOf" srcId="{E427E28E-9A4F-4DA3-BDF5-9D41461432DD}" destId="{02C915E3-472A-449C-B420-B94038763879}" srcOrd="0" destOrd="0" presId="urn:microsoft.com/office/officeart/2005/8/layout/vList5"/>
    <dgm:cxn modelId="{EC3EFB09-7F24-4AD8-AAB2-100C9F209D3C}" srcId="{E1168DD2-38D3-4D6C-A585-81BF028104A3}" destId="{5DC42673-3B76-499B-930E-A101F772D3B1}" srcOrd="1" destOrd="0" parTransId="{D749479F-7501-41C6-9C87-9B24D3695DB3}" sibTransId="{ADAA6F8C-FC44-4630-AE2F-E6131FBAA2BF}"/>
    <dgm:cxn modelId="{5B4E4740-AB62-47B1-B8B7-3FD244B4017D}" type="presOf" srcId="{DAD1A406-6052-4C92-9F49-B05C5D4259B1}" destId="{04BEA781-7D8C-4263-B2CE-CE95227E7D26}" srcOrd="0" destOrd="0" presId="urn:microsoft.com/office/officeart/2005/8/layout/vList5"/>
    <dgm:cxn modelId="{5B361992-0C24-4ECC-9917-55B7DDB27087}" srcId="{847EC678-6685-4F81-909D-9F4B461320D9}" destId="{E427E28E-9A4F-4DA3-BDF5-9D41461432DD}" srcOrd="0" destOrd="0" parTransId="{78A681C7-7262-480F-9736-E5DA812371BB}" sibTransId="{87FC9764-7997-4E43-8234-44A24E9F3677}"/>
    <dgm:cxn modelId="{FC90E596-2860-436D-A024-D1D9B6A97B62}" type="presOf" srcId="{5DC42673-3B76-499B-930E-A101F772D3B1}" destId="{DA152DB6-C928-4B92-B121-F39F8EF8425E}" srcOrd="0" destOrd="0" presId="urn:microsoft.com/office/officeart/2005/8/layout/vList5"/>
    <dgm:cxn modelId="{0B8CED8E-87E2-421E-975F-A6C1D0E2DB38}" type="presOf" srcId="{79078400-7955-4E34-A952-3DFCFF147292}" destId="{83BA4AB0-59BC-481A-885D-BC38AF99F6B3}" srcOrd="0" destOrd="0" presId="urn:microsoft.com/office/officeart/2005/8/layout/vList5"/>
    <dgm:cxn modelId="{3D7E7331-842F-4371-927C-2509CE41796E}" srcId="{E1168DD2-38D3-4D6C-A585-81BF028104A3}" destId="{79078400-7955-4E34-A952-3DFCFF147292}" srcOrd="3" destOrd="0" parTransId="{72E1076A-CDB2-42F2-A95B-C97DD98DF645}" sibTransId="{93234596-684B-42ED-86F7-37828C382F3A}"/>
    <dgm:cxn modelId="{2CB74194-1B0A-4533-B56B-2CD5BB8ECAEE}" type="presOf" srcId="{847EC678-6685-4F81-909D-9F4B461320D9}" destId="{A366F5EF-5B2E-448C-A16A-85694364DAE6}" srcOrd="0" destOrd="0" presId="urn:microsoft.com/office/officeart/2005/8/layout/vList5"/>
    <dgm:cxn modelId="{AB4ED2F3-8CA2-4625-B292-C7CA9F14FA15}" type="presOf" srcId="{A335C6DE-E489-4DBE-9839-F14AF355248C}" destId="{46BAB965-4B7C-46B1-85F2-72E27A042C46}" srcOrd="0" destOrd="0" presId="urn:microsoft.com/office/officeart/2005/8/layout/vList5"/>
    <dgm:cxn modelId="{1BB41CFD-5C93-4F22-ABE7-6A8408561112}" srcId="{E1168DD2-38D3-4D6C-A585-81BF028104A3}" destId="{BD77A8C1-0793-4866-9BB3-DF4E08A07EE1}" srcOrd="0" destOrd="0" parTransId="{CD9AC3FB-A23C-415D-8185-DA8028A07BB0}" sibTransId="{481C1FD3-4D81-451C-A5F3-46322C6523DC}"/>
    <dgm:cxn modelId="{254716AD-9CFA-4DB4-8510-F8764EE1EC1C}" type="presOf" srcId="{AB381D2A-1A45-40DA-A10E-FCF7B7B1ED81}" destId="{552448DD-5D12-4CEC-B070-51C53AEAA2D6}" srcOrd="0" destOrd="0" presId="urn:microsoft.com/office/officeart/2005/8/layout/vList5"/>
    <dgm:cxn modelId="{78BB2DE0-3167-4EDA-98AC-2A69065FD81E}" srcId="{E1168DD2-38D3-4D6C-A585-81BF028104A3}" destId="{06034DF9-DF85-4E56-A7BF-BE62DEC551E0}" srcOrd="4" destOrd="0" parTransId="{0F3B9415-AB8D-4B09-B6B5-F98DEF517C2E}" sibTransId="{DC436AF9-FBD2-4998-8EDD-8742B9E43CB7}"/>
    <dgm:cxn modelId="{78B0E95B-58BD-41FB-AEA3-83DD4F817422}" type="presParOf" srcId="{9FE3E9D5-DF1D-4880-8957-8E76E4930395}" destId="{31662506-B548-45CE-99CF-01F795880F85}" srcOrd="0" destOrd="0" presId="urn:microsoft.com/office/officeart/2005/8/layout/vList5"/>
    <dgm:cxn modelId="{1AF4DBCB-9490-4D8C-8EFF-70FD4C030783}" type="presParOf" srcId="{31662506-B548-45CE-99CF-01F795880F85}" destId="{3527C5AF-7425-42B7-9929-FD1A6AF2EA66}" srcOrd="0" destOrd="0" presId="urn:microsoft.com/office/officeart/2005/8/layout/vList5"/>
    <dgm:cxn modelId="{00A2E54C-09A5-4C3E-AAE5-4731ED2212A2}" type="presParOf" srcId="{31662506-B548-45CE-99CF-01F795880F85}" destId="{ED9B5CD3-DEB8-4743-BD1B-215ADAC8016D}" srcOrd="1" destOrd="0" presId="urn:microsoft.com/office/officeart/2005/8/layout/vList5"/>
    <dgm:cxn modelId="{1362D1D9-4974-4500-853C-1AF121446861}" type="presParOf" srcId="{9FE3E9D5-DF1D-4880-8957-8E76E4930395}" destId="{AC942EC5-039D-4954-B202-B3D0EBD77A0C}" srcOrd="1" destOrd="0" presId="urn:microsoft.com/office/officeart/2005/8/layout/vList5"/>
    <dgm:cxn modelId="{2EBA6771-6769-4CB0-AE29-A49EA6354E2D}" type="presParOf" srcId="{9FE3E9D5-DF1D-4880-8957-8E76E4930395}" destId="{F9FDE636-0324-4864-8BA9-B13CC8B97C4C}" srcOrd="2" destOrd="0" presId="urn:microsoft.com/office/officeart/2005/8/layout/vList5"/>
    <dgm:cxn modelId="{0EAF1E8C-9DE8-43E0-A777-A460680B924D}" type="presParOf" srcId="{F9FDE636-0324-4864-8BA9-B13CC8B97C4C}" destId="{DA152DB6-C928-4B92-B121-F39F8EF8425E}" srcOrd="0" destOrd="0" presId="urn:microsoft.com/office/officeart/2005/8/layout/vList5"/>
    <dgm:cxn modelId="{B8549B23-5A73-471B-A595-A9E15C06B031}" type="presParOf" srcId="{F9FDE636-0324-4864-8BA9-B13CC8B97C4C}" destId="{04BEA781-7D8C-4263-B2CE-CE95227E7D26}" srcOrd="1" destOrd="0" presId="urn:microsoft.com/office/officeart/2005/8/layout/vList5"/>
    <dgm:cxn modelId="{2B33BDAB-B53B-4C7A-ADFD-CF2EA6218D0E}" type="presParOf" srcId="{9FE3E9D5-DF1D-4880-8957-8E76E4930395}" destId="{C7682B7F-30D9-4890-843E-AA520F91879D}" srcOrd="3" destOrd="0" presId="urn:microsoft.com/office/officeart/2005/8/layout/vList5"/>
    <dgm:cxn modelId="{0EF1AD37-B7D2-4E77-9472-9C892D161CD4}" type="presParOf" srcId="{9FE3E9D5-DF1D-4880-8957-8E76E4930395}" destId="{7A524DB4-44D6-4FF5-ADBD-7EF4DE5D1328}" srcOrd="4" destOrd="0" presId="urn:microsoft.com/office/officeart/2005/8/layout/vList5"/>
    <dgm:cxn modelId="{66EDE328-F4B5-4756-9401-33C6C61C5567}" type="presParOf" srcId="{7A524DB4-44D6-4FF5-ADBD-7EF4DE5D1328}" destId="{A366F5EF-5B2E-448C-A16A-85694364DAE6}" srcOrd="0" destOrd="0" presId="urn:microsoft.com/office/officeart/2005/8/layout/vList5"/>
    <dgm:cxn modelId="{8B775582-421F-40AC-B9C3-E0F5588DA3E8}" type="presParOf" srcId="{7A524DB4-44D6-4FF5-ADBD-7EF4DE5D1328}" destId="{02C915E3-472A-449C-B420-B94038763879}" srcOrd="1" destOrd="0" presId="urn:microsoft.com/office/officeart/2005/8/layout/vList5"/>
    <dgm:cxn modelId="{2DE17BEF-9345-4F72-AD5A-16653088EEC5}" type="presParOf" srcId="{9FE3E9D5-DF1D-4880-8957-8E76E4930395}" destId="{45915C37-ED11-4865-8194-B6441DAA613D}" srcOrd="5" destOrd="0" presId="urn:microsoft.com/office/officeart/2005/8/layout/vList5"/>
    <dgm:cxn modelId="{0807534B-EE80-4E6C-BFC6-84F264D7C866}" type="presParOf" srcId="{9FE3E9D5-DF1D-4880-8957-8E76E4930395}" destId="{2F7F7E19-12E8-443B-93A4-9D2E4717C05D}" srcOrd="6" destOrd="0" presId="urn:microsoft.com/office/officeart/2005/8/layout/vList5"/>
    <dgm:cxn modelId="{DC8E7E15-AA96-4C5E-8905-D2B6B5AF0097}" type="presParOf" srcId="{2F7F7E19-12E8-443B-93A4-9D2E4717C05D}" destId="{83BA4AB0-59BC-481A-885D-BC38AF99F6B3}" srcOrd="0" destOrd="0" presId="urn:microsoft.com/office/officeart/2005/8/layout/vList5"/>
    <dgm:cxn modelId="{5ACDB782-9763-45E3-8025-9EF7AF40CB87}" type="presParOf" srcId="{2F7F7E19-12E8-443B-93A4-9D2E4717C05D}" destId="{1642AC2F-1CC3-4E5F-B234-F7ADABF16301}" srcOrd="1" destOrd="0" presId="urn:microsoft.com/office/officeart/2005/8/layout/vList5"/>
    <dgm:cxn modelId="{0010F0A5-E9B2-46B2-87F2-9170A71A5630}" type="presParOf" srcId="{9FE3E9D5-DF1D-4880-8957-8E76E4930395}" destId="{F6673C5F-2BBE-4CF2-AE0C-9E558FCD3BD2}" srcOrd="7" destOrd="0" presId="urn:microsoft.com/office/officeart/2005/8/layout/vList5"/>
    <dgm:cxn modelId="{39ABD9D0-D099-4EE5-B4DC-C961210255C8}" type="presParOf" srcId="{9FE3E9D5-DF1D-4880-8957-8E76E4930395}" destId="{B58B5B07-ED59-4852-96A7-A49205234C63}" srcOrd="8" destOrd="0" presId="urn:microsoft.com/office/officeart/2005/8/layout/vList5"/>
    <dgm:cxn modelId="{A298DE72-985E-4ABD-B9CF-C31CD1606448}" type="presParOf" srcId="{B58B5B07-ED59-4852-96A7-A49205234C63}" destId="{2435084B-7724-4C94-8563-A7A41148FADB}" srcOrd="0" destOrd="0" presId="urn:microsoft.com/office/officeart/2005/8/layout/vList5"/>
    <dgm:cxn modelId="{176AB8E7-E0EC-4ED7-AE54-C36264887CF0}" type="presParOf" srcId="{B58B5B07-ED59-4852-96A7-A49205234C63}" destId="{9C18EFF1-916E-4CB0-B1E5-FB7426D9963F}" srcOrd="1" destOrd="0" presId="urn:microsoft.com/office/officeart/2005/8/layout/vList5"/>
    <dgm:cxn modelId="{994CC795-A6E6-46BE-B170-0FA11AF99719}" type="presParOf" srcId="{9FE3E9D5-DF1D-4880-8957-8E76E4930395}" destId="{95C3E034-1B5E-48E2-8953-674303A166F3}" srcOrd="9" destOrd="0" presId="urn:microsoft.com/office/officeart/2005/8/layout/vList5"/>
    <dgm:cxn modelId="{980A01CE-34BA-4B48-9587-35DECCC7D926}" type="presParOf" srcId="{9FE3E9D5-DF1D-4880-8957-8E76E4930395}" destId="{B6608CBD-74F9-4A4F-91BC-21833614FE8E}" srcOrd="10" destOrd="0" presId="urn:microsoft.com/office/officeart/2005/8/layout/vList5"/>
    <dgm:cxn modelId="{1B4260A9-1C07-4F5E-99D3-2C4825C297F9}" type="presParOf" srcId="{B6608CBD-74F9-4A4F-91BC-21833614FE8E}" destId="{CC486352-7E66-4E03-8AD0-E246CEC2E6BC}" srcOrd="0" destOrd="0" presId="urn:microsoft.com/office/officeart/2005/8/layout/vList5"/>
    <dgm:cxn modelId="{62781D6D-0472-4DA3-80BE-37E22ECC5884}" type="presParOf" srcId="{B6608CBD-74F9-4A4F-91BC-21833614FE8E}" destId="{FCB1BF85-1B57-4BD5-BAC8-EBC810BDFE56}" srcOrd="1" destOrd="0" presId="urn:microsoft.com/office/officeart/2005/8/layout/vList5"/>
    <dgm:cxn modelId="{5E1E2033-0F5F-4A90-B3A7-78FCEB1DF56C}" type="presParOf" srcId="{9FE3E9D5-DF1D-4880-8957-8E76E4930395}" destId="{CF26BCEE-60B7-4CDF-A069-9A79C0DCBAF2}" srcOrd="11" destOrd="0" presId="urn:microsoft.com/office/officeart/2005/8/layout/vList5"/>
    <dgm:cxn modelId="{C6D8945B-4BFA-4C94-B035-2BFD25394DFE}" type="presParOf" srcId="{9FE3E9D5-DF1D-4880-8957-8E76E4930395}" destId="{7E1961FD-2423-49FF-8587-4EC42286F0B8}" srcOrd="12" destOrd="0" presId="urn:microsoft.com/office/officeart/2005/8/layout/vList5"/>
    <dgm:cxn modelId="{C98CD7CA-E431-412A-8557-CF802FD055F7}" type="presParOf" srcId="{7E1961FD-2423-49FF-8587-4EC42286F0B8}" destId="{46BAB965-4B7C-46B1-85F2-72E27A042C46}" srcOrd="0" destOrd="0" presId="urn:microsoft.com/office/officeart/2005/8/layout/vList5"/>
    <dgm:cxn modelId="{C8D90B85-A3B4-4A44-A9AC-D8B3C72E61B0}" type="presParOf" srcId="{7E1961FD-2423-49FF-8587-4EC42286F0B8}" destId="{CCCCE249-6302-420D-9BCC-43BC70453C5B}" srcOrd="1" destOrd="0" presId="urn:microsoft.com/office/officeart/2005/8/layout/vList5"/>
    <dgm:cxn modelId="{245E596D-E4E3-4362-B653-C3A6C67336C4}" type="presParOf" srcId="{9FE3E9D5-DF1D-4880-8957-8E76E4930395}" destId="{345A10DE-30D2-4E7E-AF2A-D08B0AB4CB03}" srcOrd="13" destOrd="0" presId="urn:microsoft.com/office/officeart/2005/8/layout/vList5"/>
    <dgm:cxn modelId="{D3005472-A970-4938-A351-2FF237CBFE01}" type="presParOf" srcId="{9FE3E9D5-DF1D-4880-8957-8E76E4930395}" destId="{EC07EFE2-7F30-4636-86D2-9C5CD8284998}" srcOrd="14" destOrd="0" presId="urn:microsoft.com/office/officeart/2005/8/layout/vList5"/>
    <dgm:cxn modelId="{64F1262B-13D4-4941-B405-5A67041FD016}" type="presParOf" srcId="{EC07EFE2-7F30-4636-86D2-9C5CD8284998}" destId="{FF5463DC-D6AC-4993-A68B-00CA10E5F6AE}" srcOrd="0" destOrd="0" presId="urn:microsoft.com/office/officeart/2005/8/layout/vList5"/>
    <dgm:cxn modelId="{A96FE420-2BFD-416E-B70E-2C94556D90B0}" type="presParOf" srcId="{EC07EFE2-7F30-4636-86D2-9C5CD8284998}" destId="{E41B0183-A9AC-4A6F-A9E2-34879B3ACDD4}" srcOrd="1" destOrd="0" presId="urn:microsoft.com/office/officeart/2005/8/layout/vList5"/>
    <dgm:cxn modelId="{1DA0CD98-F19D-4726-A1DD-4ADB19A22CEC}" type="presParOf" srcId="{9FE3E9D5-DF1D-4880-8957-8E76E4930395}" destId="{F3B26239-B05B-4BFB-80C6-9E9D7E69415B}" srcOrd="15" destOrd="0" presId="urn:microsoft.com/office/officeart/2005/8/layout/vList5"/>
    <dgm:cxn modelId="{535B82A4-AF48-4329-B2D0-1BE322BC48C8}" type="presParOf" srcId="{9FE3E9D5-DF1D-4880-8957-8E76E4930395}" destId="{19FC1494-7C2C-4B07-AE87-6415017E2E08}" srcOrd="16" destOrd="0" presId="urn:microsoft.com/office/officeart/2005/8/layout/vList5"/>
    <dgm:cxn modelId="{6E0C7022-2092-462C-886F-05F7BBFE2FAE}" type="presParOf" srcId="{19FC1494-7C2C-4B07-AE87-6415017E2E08}" destId="{91CAF923-4C69-4C25-A7F2-A0AB2591D5C8}" srcOrd="0" destOrd="0" presId="urn:microsoft.com/office/officeart/2005/8/layout/vList5"/>
    <dgm:cxn modelId="{F3E96D80-18DE-4137-8C4E-EC50DA6E1FB4}" type="presParOf" srcId="{19FC1494-7C2C-4B07-AE87-6415017E2E08}" destId="{FBAAFA91-090A-4521-98CA-6668E4B37A16}" srcOrd="1" destOrd="0" presId="urn:microsoft.com/office/officeart/2005/8/layout/vList5"/>
    <dgm:cxn modelId="{DE6380C1-BA77-4C7D-8E01-C39ECC4C94F8}" type="presParOf" srcId="{9FE3E9D5-DF1D-4880-8957-8E76E4930395}" destId="{5F578C26-C7CF-4B1F-A9E1-E01DDB79356D}" srcOrd="17" destOrd="0" presId="urn:microsoft.com/office/officeart/2005/8/layout/vList5"/>
    <dgm:cxn modelId="{8986C43D-84A3-4B86-97F0-1CFF3D85BBAA}" type="presParOf" srcId="{9FE3E9D5-DF1D-4880-8957-8E76E4930395}" destId="{EB21A510-C412-4E29-8DBF-B92002E152E9}" srcOrd="18" destOrd="0" presId="urn:microsoft.com/office/officeart/2005/8/layout/vList5"/>
    <dgm:cxn modelId="{44C8E126-A41E-409D-AF5F-7A1626298002}" type="presParOf" srcId="{EB21A510-C412-4E29-8DBF-B92002E152E9}" destId="{552448DD-5D12-4CEC-B070-51C53AEAA2D6}" srcOrd="0" destOrd="0" presId="urn:microsoft.com/office/officeart/2005/8/layout/vList5"/>
    <dgm:cxn modelId="{BC52F39D-F108-41D7-B92D-C994495A5A7E}" type="presParOf" srcId="{EB21A510-C412-4E29-8DBF-B92002E152E9}" destId="{ED7FA8F3-A019-409A-B725-2C701522CB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21FA-24ED-413F-AE3A-14CDBAEE410B}">
      <dsp:nvSpPr>
        <dsp:cNvPr id="0" name=""/>
        <dsp:cNvSpPr/>
      </dsp:nvSpPr>
      <dsp:spPr>
        <a:xfrm>
          <a:off x="239042" y="0"/>
          <a:ext cx="2834620" cy="2834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u="sng" kern="1200" dirty="0" smtClean="0"/>
            <a:t>חינוך 255 </a:t>
          </a:r>
          <a:r>
            <a:rPr lang="he-IL" sz="1400" b="1" u="sng" kern="1200" dirty="0" err="1" smtClean="0"/>
            <a:t>מלש"ח</a:t>
          </a:r>
          <a:endParaRPr lang="he-IL" sz="14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ביה"ס לאוטיסטים עם השקעה עירונית של כ – 3.5 </a:t>
          </a:r>
          <a:r>
            <a:rPr lang="he-IL" sz="1200" kern="1200" dirty="0" err="1" smtClean="0"/>
            <a:t>מלש"ח</a:t>
          </a:r>
          <a:r>
            <a:rPr lang="he-IL" sz="1200" kern="1200" dirty="0" smtClean="0"/>
            <a:t>.</a:t>
          </a:r>
          <a:endParaRPr lang="he-IL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מקיף י' השלמת כיתות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הרחבת ביה"ס יסודי בי"ז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ביה"ס בט"ז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מקיף בי"ז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המשך בניית גני ילדים ברחבי העיר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מוסדות חינוך חרדים בהתאם לאישור משרד החינוך</a:t>
          </a:r>
          <a:endParaRPr lang="en-US" sz="1200" kern="1200"/>
        </a:p>
      </dsp:txBody>
      <dsp:txXfrm>
        <a:off x="654162" y="415119"/>
        <a:ext cx="2004380" cy="2004375"/>
      </dsp:txXfrm>
    </dsp:sp>
    <dsp:sp modelId="{8D1EB2E1-0B66-462D-B6E4-9954C87180A7}">
      <dsp:nvSpPr>
        <dsp:cNvPr id="0" name=""/>
        <dsp:cNvSpPr/>
      </dsp:nvSpPr>
      <dsp:spPr>
        <a:xfrm>
          <a:off x="1621022" y="1890530"/>
          <a:ext cx="2834620" cy="2834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u="sng" kern="1200" dirty="0" smtClean="0"/>
            <a:t>כבישים 41 </a:t>
          </a:r>
          <a:r>
            <a:rPr lang="he-IL" sz="1400" b="1" u="sng" kern="1200" dirty="0" err="1" smtClean="0"/>
            <a:t>מלש"ח</a:t>
          </a:r>
          <a:r>
            <a:rPr lang="he-IL" sz="1400" b="1" u="sng" kern="1200" dirty="0" smtClean="0"/>
            <a:t>:</a:t>
          </a:r>
          <a:endParaRPr lang="he-IL" sz="14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u="sng" kern="1200" dirty="0" err="1" smtClean="0"/>
            <a:t>פרוייקט</a:t>
          </a:r>
          <a:r>
            <a:rPr lang="he-IL" sz="1200" b="1" u="sng" kern="1200" dirty="0" smtClean="0"/>
            <a:t> הדגל – תחבורה בת קיימא </a:t>
          </a:r>
          <a:endParaRPr lang="he-IL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פיתוח תשתיות במע''ר הדרום .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פיתוח תשתיות באזורי התעשייה השונים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השלמת פיתוח ברובעים ט"ז וי"ז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גשרים להולכי רגל במשה סנה ורובע י"ב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סלילת רחוב אלטלנה</a:t>
          </a:r>
          <a:endParaRPr lang="en-US" sz="1200" kern="1200"/>
        </a:p>
      </dsp:txBody>
      <dsp:txXfrm>
        <a:off x="2036142" y="2305649"/>
        <a:ext cx="2004380" cy="2004375"/>
      </dsp:txXfrm>
    </dsp:sp>
    <dsp:sp modelId="{ECFDD106-9BDB-4021-A2ED-0148A67B861B}">
      <dsp:nvSpPr>
        <dsp:cNvPr id="0" name=""/>
        <dsp:cNvSpPr/>
      </dsp:nvSpPr>
      <dsp:spPr>
        <a:xfrm>
          <a:off x="3155123" y="0"/>
          <a:ext cx="2834620" cy="2834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u="sng" kern="1200" dirty="0" smtClean="0"/>
            <a:t>תיירות 31 </a:t>
          </a:r>
          <a:r>
            <a:rPr lang="he-IL" sz="1400" b="1" u="sng" kern="1200" dirty="0" err="1" smtClean="0"/>
            <a:t>מלש"ח</a:t>
          </a:r>
          <a:r>
            <a:rPr lang="he-IL" sz="1400" b="1" u="sng" kern="1200" dirty="0" smtClean="0"/>
            <a:t>:</a:t>
          </a:r>
          <a:endParaRPr lang="he-IL" sz="14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הקמת שביל פארק </a:t>
          </a:r>
          <a:endParaRPr lang="he-IL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המשך </a:t>
          </a:r>
          <a:r>
            <a:rPr lang="he-IL" sz="1200" kern="1200" dirty="0" err="1" smtClean="0"/>
            <a:t>תיכנון</a:t>
          </a:r>
          <a:r>
            <a:rPr lang="he-IL" sz="1200" kern="1200" dirty="0" smtClean="0"/>
            <a:t> לטיילת החוף לאורך כל גזרת הים 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המשך ביצוע בטיילת הצפונית , סלילת המקטע הבא כפי שיוחלט בועדת ההיגוי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פיתוח גבעת יונה 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שייט בפארק לכיש </a:t>
          </a:r>
          <a:endParaRPr lang="en-US" sz="1200" kern="1200"/>
        </a:p>
      </dsp:txBody>
      <dsp:txXfrm>
        <a:off x="3570243" y="415119"/>
        <a:ext cx="2004380" cy="2004375"/>
      </dsp:txXfrm>
    </dsp:sp>
    <dsp:sp modelId="{31EEC766-F6CC-4D08-BE92-D05AA0009186}">
      <dsp:nvSpPr>
        <dsp:cNvPr id="0" name=""/>
        <dsp:cNvSpPr/>
      </dsp:nvSpPr>
      <dsp:spPr>
        <a:xfrm>
          <a:off x="4788022" y="1890530"/>
          <a:ext cx="2834620" cy="2834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u="sng" kern="1200" dirty="0" smtClean="0"/>
            <a:t>תרבות 27 </a:t>
          </a:r>
          <a:r>
            <a:rPr lang="he-IL" sz="1400" b="1" u="sng" kern="1200" dirty="0" err="1" smtClean="0"/>
            <a:t>מלש"ח</a:t>
          </a:r>
          <a:r>
            <a:rPr lang="he-IL" sz="1400" b="1" u="sng" kern="1200" dirty="0" smtClean="0"/>
            <a:t>:</a:t>
          </a:r>
          <a:endParaRPr lang="he-IL" sz="14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סיום בניית בית האומנים</a:t>
          </a:r>
          <a:endParaRPr lang="he-IL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סיום בניית מתנ"ס /קאנטרי בי"ג.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מרכז תרבות לעדה האתיופית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בינוי מועדוניות נוער</a:t>
          </a:r>
          <a:endParaRPr lang="en-US" sz="1200" kern="1200"/>
        </a:p>
      </dsp:txBody>
      <dsp:txXfrm>
        <a:off x="5203142" y="2305649"/>
        <a:ext cx="2004380" cy="2004375"/>
      </dsp:txXfrm>
    </dsp:sp>
    <dsp:sp modelId="{DC384193-3670-4B9B-A0C4-1AA112062634}">
      <dsp:nvSpPr>
        <dsp:cNvPr id="0" name=""/>
        <dsp:cNvSpPr/>
      </dsp:nvSpPr>
      <dsp:spPr>
        <a:xfrm>
          <a:off x="6309379" y="0"/>
          <a:ext cx="2834620" cy="2834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u="sng" kern="1200" dirty="0" smtClean="0"/>
            <a:t>רווחה 35 </a:t>
          </a:r>
          <a:r>
            <a:rPr lang="he-IL" sz="1400" b="1" u="sng" kern="1200" dirty="0" err="1" smtClean="0"/>
            <a:t>מלש"ח</a:t>
          </a:r>
          <a:r>
            <a:rPr lang="he-IL" sz="1400" b="1" u="sng" kern="1200" dirty="0" smtClean="0"/>
            <a:t>:</a:t>
          </a:r>
          <a:endParaRPr lang="he-IL" sz="14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סיום בניה מחלקה אזורית לרווחה</a:t>
          </a:r>
          <a:endParaRPr lang="he-IL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smtClean="0"/>
            <a:t>סיום מעון יובלים</a:t>
          </a:r>
          <a:endParaRPr lang="en-US" sz="1200" kern="120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kern="1200" dirty="0" smtClean="0"/>
            <a:t>מיגון מוסדות רווחה</a:t>
          </a:r>
          <a:endParaRPr lang="en-US" sz="1200" kern="1200" dirty="0"/>
        </a:p>
      </dsp:txBody>
      <dsp:txXfrm>
        <a:off x="6724499" y="415119"/>
        <a:ext cx="2004380" cy="200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טבעות מחוברות"/>
  <dgm:desc val="השתמש כדי להציג רעיונות או מושגים חופפים או מחוברים. שבע השורות הראשונות של טקסט ברמה 1 תואמות למעגל. טקסט שאינו בשימוש אינו מופיע, אך נשאר זמין אם תשנה פריסה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3339" y="0"/>
            <a:ext cx="2938461" cy="496888"/>
          </a:xfrm>
          <a:prstGeom prst="rect">
            <a:avLst/>
          </a:prstGeom>
        </p:spPr>
        <p:txBody>
          <a:bodyPr vert="horz" lIns="91342" tIns="45672" rIns="91342" bIns="4567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38461" cy="496888"/>
          </a:xfrm>
          <a:prstGeom prst="rect">
            <a:avLst/>
          </a:prstGeom>
        </p:spPr>
        <p:txBody>
          <a:bodyPr vert="horz" lIns="91342" tIns="45672" rIns="91342" bIns="45672" rtlCol="1"/>
          <a:lstStyle>
            <a:lvl1pPr algn="l">
              <a:defRPr sz="1200"/>
            </a:lvl1pPr>
          </a:lstStyle>
          <a:p>
            <a:fld id="{3C0DF981-BA7A-4A39-9D9B-6F2E666B3A08}" type="datetimeFigureOut">
              <a:rPr lang="he-IL" smtClean="0"/>
              <a:pPr/>
              <a:t>י'/טבת/תשע"ה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43339" y="9428167"/>
            <a:ext cx="2938461" cy="496887"/>
          </a:xfrm>
          <a:prstGeom prst="rect">
            <a:avLst/>
          </a:prstGeom>
        </p:spPr>
        <p:txBody>
          <a:bodyPr vert="horz" lIns="91342" tIns="45672" rIns="91342" bIns="4567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428167"/>
            <a:ext cx="2938461" cy="496887"/>
          </a:xfrm>
          <a:prstGeom prst="rect">
            <a:avLst/>
          </a:prstGeom>
        </p:spPr>
        <p:txBody>
          <a:bodyPr vert="horz" lIns="91342" tIns="45672" rIns="91342" bIns="45672" rtlCol="1" anchor="b"/>
          <a:lstStyle>
            <a:lvl1pPr algn="l">
              <a:defRPr sz="1200"/>
            </a:lvl1pPr>
          </a:lstStyle>
          <a:p>
            <a:fld id="{979695F2-4784-43D9-9DA0-EB5A210C140E}" type="slidenum">
              <a:rPr lang="he-IL" smtClean="0"/>
              <a:pPr/>
              <a:t>‹N°›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20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3046BD-4D3E-484B-A98F-2915F81A9DA8}" type="datetimeFigureOut">
              <a:rPr lang="he-IL" smtClean="0"/>
              <a:pPr/>
              <a:t>י'/טבת/תשע"ה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E255D-1601-4C2A-A643-C2315EA85B60}" type="slidenum">
              <a:rPr lang="he-IL" smtClean="0"/>
              <a:pPr/>
              <a:t>‹N°›</a:t>
            </a:fld>
            <a:endParaRPr lang="he-IL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6"/>
          <a:stretch>
            <a:fillRect/>
          </a:stretch>
        </p:blipFill>
        <p:spPr>
          <a:xfrm>
            <a:off x="0" y="-76200"/>
            <a:ext cx="9144000" cy="1975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1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pic>
        <p:nvPicPr>
          <p:cNvPr id="4" name="מציין מיקום תוכן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63939" cy="4026024"/>
          </a:xfrm>
          <a:prstGeom prst="rect">
            <a:avLst/>
          </a:prstGeom>
        </p:spPr>
      </p:pic>
      <p:pic>
        <p:nvPicPr>
          <p:cNvPr id="5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7"/>
          <a:stretch/>
        </p:blipFill>
        <p:spPr>
          <a:xfrm>
            <a:off x="0" y="2322432"/>
            <a:ext cx="9144000" cy="50689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99592" y="5691336"/>
            <a:ext cx="662473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309" eaLnBrk="1" fontAlgn="auto" hangingPunct="1">
              <a:spcAft>
                <a:spcPts val="0"/>
              </a:spcAft>
              <a:defRPr/>
            </a:pPr>
            <a:r>
              <a:rPr lang="he-IL" sz="2400" dirty="0" smtClean="0">
                <a:solidFill>
                  <a:schemeClr val="tx1"/>
                </a:solidFill>
              </a:rPr>
              <a:t>ישיבת מועצה מיוחדת לתקציב 2015</a:t>
            </a:r>
            <a:endParaRPr lang="he-IL" sz="2000" dirty="0" smtClean="0">
              <a:solidFill>
                <a:schemeClr val="tx1"/>
              </a:solidFill>
            </a:endParaRPr>
          </a:p>
          <a:p>
            <a:pPr defTabSz="914309" eaLnBrk="1" fontAlgn="auto" hangingPunct="1">
              <a:spcAft>
                <a:spcPts val="0"/>
              </a:spcAft>
              <a:defRPr/>
            </a:pPr>
            <a:endParaRPr lang="he-IL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709006" y="4625841"/>
            <a:ext cx="71753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8000" b="1" i="1" baseline="30000" dirty="0" smtClean="0"/>
              <a:t>הצעת תקציב רגיל ופיתוח</a:t>
            </a:r>
            <a:endParaRPr lang="he-IL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20862"/>
            <a:ext cx="828092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תעריפי הארנונה למגורים – פורום ה15 ערים עצמאיות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26364"/>
              </p:ext>
            </p:extLst>
          </p:nvPr>
        </p:nvGraphicFramePr>
        <p:xfrm>
          <a:off x="-612576" y="2282526"/>
          <a:ext cx="9937104" cy="44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84368" y="5877272"/>
            <a:ext cx="12545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u="sng" dirty="0" smtClean="0"/>
              <a:t>ש"ח למ"ר </a:t>
            </a:r>
            <a:endParaRPr lang="he-IL" sz="1400" b="1" u="sng" dirty="0"/>
          </a:p>
        </p:txBody>
      </p:sp>
      <p:sp>
        <p:nvSpPr>
          <p:cNvPr id="7" name="אליפסה 6"/>
          <p:cNvSpPr/>
          <p:nvPr/>
        </p:nvSpPr>
        <p:spPr>
          <a:xfrm>
            <a:off x="7668344" y="3356992"/>
            <a:ext cx="64807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</p:spTree>
    <p:extLst>
      <p:ext uri="{BB962C8B-B14F-4D97-AF65-F5344CB8AC3E}">
        <p14:creationId xmlns:p14="http://schemas.microsoft.com/office/powerpoint/2010/main" val="13264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20862"/>
            <a:ext cx="856895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תעריפי הארנונה לעסקים - פורום 15 הערים העצמאיות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969" y="6380946"/>
            <a:ext cx="82550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* 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 (ברשויות שבהם טרם פורסם הדו"ח בוצעה התאמה)</a:t>
            </a:r>
          </a:p>
          <a:p>
            <a:pPr>
              <a:spcBef>
                <a:spcPct val="50000"/>
              </a:spcBef>
            </a:pPr>
            <a:r>
              <a:rPr lang="he-IL" altLang="he-IL" sz="1000" b="1" dirty="0"/>
              <a:t>* איסוף נתונים מאיר פרץ – מנהל הארנונה</a:t>
            </a:r>
            <a:endParaRPr lang="en-US" altLang="he-IL" sz="1000" b="1" dirty="0"/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48665"/>
              </p:ext>
            </p:extLst>
          </p:nvPr>
        </p:nvGraphicFramePr>
        <p:xfrm>
          <a:off x="-1116632" y="2282526"/>
          <a:ext cx="10369152" cy="438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5877272"/>
            <a:ext cx="12545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u="sng" dirty="0" smtClean="0"/>
              <a:t>ש"ח למ"ר </a:t>
            </a:r>
            <a:endParaRPr lang="he-IL" sz="1400" b="1" u="sng" dirty="0"/>
          </a:p>
        </p:txBody>
      </p:sp>
      <p:sp>
        <p:nvSpPr>
          <p:cNvPr id="8" name="אליפסה 7"/>
          <p:cNvSpPr/>
          <p:nvPr/>
        </p:nvSpPr>
        <p:spPr>
          <a:xfrm>
            <a:off x="6156176" y="3429000"/>
            <a:ext cx="64807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08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8472" r="4531" b="46944"/>
          <a:stretch/>
        </p:blipFill>
        <p:spPr bwMode="auto">
          <a:xfrm>
            <a:off x="3735272" y="39681"/>
            <a:ext cx="5408728" cy="13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0" t="17083" r="1953" b="32639"/>
          <a:stretch/>
        </p:blipFill>
        <p:spPr bwMode="auto">
          <a:xfrm>
            <a:off x="3632423" y="3284984"/>
            <a:ext cx="5505450" cy="34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9028" r="11875" b="84305"/>
          <a:stretch/>
        </p:blipFill>
        <p:spPr bwMode="auto">
          <a:xfrm>
            <a:off x="5366089" y="1412776"/>
            <a:ext cx="3771784" cy="9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-27384"/>
            <a:ext cx="2043592" cy="72943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200" dirty="0"/>
              <a:t>אור עקיבא</a:t>
            </a:r>
          </a:p>
          <a:p>
            <a:r>
              <a:rPr lang="he-IL" sz="1200" b="1" dirty="0" err="1"/>
              <a:t>אורנית</a:t>
            </a:r>
            <a:endParaRPr lang="he-IL" sz="1200" b="1" dirty="0"/>
          </a:p>
          <a:p>
            <a:r>
              <a:rPr lang="he-IL" sz="1200" dirty="0"/>
              <a:t>אילת</a:t>
            </a:r>
          </a:p>
          <a:p>
            <a:r>
              <a:rPr lang="he-IL" sz="1200" dirty="0" err="1"/>
              <a:t>אלכסאל</a:t>
            </a:r>
            <a:endParaRPr lang="he-IL" sz="1200" dirty="0"/>
          </a:p>
          <a:p>
            <a:r>
              <a:rPr lang="he-IL" sz="1200" b="1" dirty="0"/>
              <a:t>אל </a:t>
            </a:r>
            <a:r>
              <a:rPr lang="he-IL" sz="1200" b="1" dirty="0" err="1"/>
              <a:t>בטוף</a:t>
            </a:r>
            <a:endParaRPr lang="he-IL" sz="1200" b="1" dirty="0"/>
          </a:p>
          <a:p>
            <a:r>
              <a:rPr lang="he-IL" sz="1200" dirty="0"/>
              <a:t>אליכין</a:t>
            </a:r>
          </a:p>
          <a:p>
            <a:r>
              <a:rPr lang="he-IL" sz="1200" b="1" dirty="0"/>
              <a:t>אלעד</a:t>
            </a:r>
          </a:p>
          <a:p>
            <a:r>
              <a:rPr lang="he-IL" sz="1200" b="1" dirty="0" smtClean="0"/>
              <a:t>אפרת</a:t>
            </a:r>
          </a:p>
          <a:p>
            <a:r>
              <a:rPr lang="he-IL" sz="1200" dirty="0" smtClean="0"/>
              <a:t>אריאל</a:t>
            </a:r>
            <a:endParaRPr lang="he-IL" sz="1200" dirty="0"/>
          </a:p>
          <a:p>
            <a:r>
              <a:rPr lang="he-IL" sz="1200" dirty="0"/>
              <a:t>אשכול</a:t>
            </a:r>
          </a:p>
          <a:p>
            <a:r>
              <a:rPr lang="he-IL" sz="1200" dirty="0"/>
              <a:t>באר טוביה</a:t>
            </a:r>
          </a:p>
          <a:p>
            <a:r>
              <a:rPr lang="he-IL" sz="1200" dirty="0"/>
              <a:t>באר שבע</a:t>
            </a:r>
          </a:p>
          <a:p>
            <a:r>
              <a:rPr lang="he-IL" sz="1200" dirty="0"/>
              <a:t>בית דגן</a:t>
            </a:r>
          </a:p>
          <a:p>
            <a:r>
              <a:rPr lang="he-IL" sz="1200" b="1" dirty="0"/>
              <a:t>בית שמש</a:t>
            </a:r>
          </a:p>
          <a:p>
            <a:r>
              <a:rPr lang="he-IL" sz="1200" b="1" dirty="0"/>
              <a:t>ביתר עילית</a:t>
            </a:r>
          </a:p>
          <a:p>
            <a:r>
              <a:rPr lang="he-IL" sz="1200" b="1" dirty="0"/>
              <a:t>בני ברק</a:t>
            </a:r>
          </a:p>
          <a:p>
            <a:r>
              <a:rPr lang="he-IL" sz="1200" b="1" dirty="0" smtClean="0"/>
              <a:t>בנימינה </a:t>
            </a:r>
            <a:r>
              <a:rPr lang="he-IL" sz="1200" b="1" dirty="0"/>
              <a:t>- גבעת עדה</a:t>
            </a:r>
          </a:p>
          <a:p>
            <a:r>
              <a:rPr lang="he-IL" sz="1200" dirty="0"/>
              <a:t>בקעת הירדן</a:t>
            </a:r>
          </a:p>
          <a:p>
            <a:r>
              <a:rPr lang="he-IL" sz="1200" b="1" dirty="0"/>
              <a:t>ברנר</a:t>
            </a:r>
          </a:p>
          <a:p>
            <a:r>
              <a:rPr lang="he-IL" sz="1200" b="1" dirty="0"/>
              <a:t>גדרה</a:t>
            </a:r>
          </a:p>
          <a:p>
            <a:r>
              <a:rPr lang="he-IL" sz="1200" dirty="0"/>
              <a:t>גלבוע</a:t>
            </a:r>
          </a:p>
          <a:p>
            <a:r>
              <a:rPr lang="he-IL" sz="1200" b="1" dirty="0"/>
              <a:t>גני תקווה</a:t>
            </a:r>
          </a:p>
          <a:p>
            <a:r>
              <a:rPr lang="he-IL" sz="1200" dirty="0"/>
              <a:t>דבוריה</a:t>
            </a:r>
          </a:p>
          <a:p>
            <a:r>
              <a:rPr lang="he-IL" sz="1200" b="1" dirty="0"/>
              <a:t>גליל עליון</a:t>
            </a:r>
          </a:p>
          <a:p>
            <a:r>
              <a:rPr lang="he-IL" sz="1200" b="1" dirty="0"/>
              <a:t>הוד השרון</a:t>
            </a:r>
          </a:p>
          <a:p>
            <a:r>
              <a:rPr lang="he-IL" sz="1200" b="1" dirty="0"/>
              <a:t>הערבה התיכונה</a:t>
            </a:r>
          </a:p>
          <a:p>
            <a:r>
              <a:rPr lang="he-IL" sz="1200" dirty="0"/>
              <a:t>זבולון</a:t>
            </a:r>
          </a:p>
          <a:p>
            <a:r>
              <a:rPr lang="he-IL" sz="1200" b="1" dirty="0"/>
              <a:t>זיכרון יעקב</a:t>
            </a:r>
          </a:p>
          <a:p>
            <a:r>
              <a:rPr lang="he-IL" sz="1200" dirty="0"/>
              <a:t>חולון</a:t>
            </a:r>
          </a:p>
          <a:p>
            <a:r>
              <a:rPr lang="he-IL" sz="1200" dirty="0"/>
              <a:t>חוף אשקלון</a:t>
            </a:r>
          </a:p>
          <a:p>
            <a:r>
              <a:rPr lang="he-IL" sz="1200" b="1" dirty="0"/>
              <a:t>חוף הכרמל</a:t>
            </a:r>
          </a:p>
          <a:p>
            <a:r>
              <a:rPr lang="he-IL" sz="1200" dirty="0"/>
              <a:t>חוף השרון</a:t>
            </a:r>
          </a:p>
          <a:p>
            <a:r>
              <a:rPr lang="he-IL" sz="1200" b="1" dirty="0" err="1"/>
              <a:t>חורפיש</a:t>
            </a:r>
            <a:endParaRPr lang="he-IL" sz="1200" b="1" dirty="0"/>
          </a:p>
          <a:p>
            <a:r>
              <a:rPr lang="he-IL" sz="1200" b="1" dirty="0" smtClean="0"/>
              <a:t>חיפה</a:t>
            </a:r>
          </a:p>
          <a:p>
            <a:r>
              <a:rPr lang="he-IL" sz="1200" dirty="0" smtClean="0"/>
              <a:t>חצור הגלילית</a:t>
            </a:r>
          </a:p>
          <a:p>
            <a:r>
              <a:rPr lang="he-IL" sz="1200" dirty="0" smtClean="0"/>
              <a:t>חריש</a:t>
            </a:r>
          </a:p>
          <a:p>
            <a:r>
              <a:rPr lang="he-IL" sz="1200" b="1" dirty="0" smtClean="0"/>
              <a:t>טבריה</a:t>
            </a:r>
            <a:endParaRPr lang="he-IL" sz="1200" b="1" dirty="0"/>
          </a:p>
          <a:p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0176" y="-27384"/>
            <a:ext cx="2043592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200" dirty="0" err="1"/>
              <a:t>טורעאן</a:t>
            </a:r>
            <a:endParaRPr lang="he-IL" sz="1200" dirty="0"/>
          </a:p>
          <a:p>
            <a:r>
              <a:rPr lang="he-IL" sz="1200" b="1" dirty="0" smtClean="0"/>
              <a:t>טירת </a:t>
            </a:r>
            <a:r>
              <a:rPr lang="he-IL" sz="1200" b="1" dirty="0"/>
              <a:t>כרמל</a:t>
            </a:r>
          </a:p>
          <a:p>
            <a:r>
              <a:rPr lang="he-IL" sz="1200" dirty="0"/>
              <a:t>טמרה</a:t>
            </a:r>
          </a:p>
          <a:p>
            <a:r>
              <a:rPr lang="he-IL" sz="1200" b="1" dirty="0"/>
              <a:t>יואב</a:t>
            </a:r>
          </a:p>
          <a:p>
            <a:r>
              <a:rPr lang="he-IL" sz="1200" b="1" dirty="0" err="1"/>
              <a:t>יקנעם</a:t>
            </a:r>
            <a:r>
              <a:rPr lang="he-IL" sz="1200" b="1" dirty="0"/>
              <a:t> עילית </a:t>
            </a:r>
            <a:endParaRPr lang="he-IL" sz="1200" b="1" dirty="0" smtClean="0"/>
          </a:p>
          <a:p>
            <a:r>
              <a:rPr lang="he-IL" sz="1200" b="1" dirty="0" smtClean="0"/>
              <a:t>כאבול</a:t>
            </a:r>
            <a:endParaRPr lang="he-IL" sz="1200" b="1" dirty="0"/>
          </a:p>
          <a:p>
            <a:r>
              <a:rPr lang="he-IL" sz="1200" b="1" dirty="0"/>
              <a:t>כוכב יאיר - צור יגאל</a:t>
            </a:r>
          </a:p>
          <a:p>
            <a:r>
              <a:rPr lang="he-IL" sz="1200" dirty="0"/>
              <a:t>כפר </a:t>
            </a:r>
            <a:r>
              <a:rPr lang="he-IL" sz="1200" dirty="0" err="1"/>
              <a:t>יסיף</a:t>
            </a:r>
            <a:endParaRPr lang="he-IL" sz="1200" dirty="0"/>
          </a:p>
          <a:p>
            <a:r>
              <a:rPr lang="he-IL" sz="1200" dirty="0"/>
              <a:t>כפר סבא</a:t>
            </a:r>
          </a:p>
          <a:p>
            <a:r>
              <a:rPr lang="he-IL" sz="1200" b="1" dirty="0"/>
              <a:t>כפר שמריהו</a:t>
            </a:r>
          </a:p>
          <a:p>
            <a:r>
              <a:rPr lang="he-IL" sz="1200" dirty="0"/>
              <a:t>לב השרון</a:t>
            </a:r>
          </a:p>
          <a:p>
            <a:r>
              <a:rPr lang="he-IL" sz="1200" b="1" dirty="0"/>
              <a:t>לכיש</a:t>
            </a:r>
          </a:p>
          <a:p>
            <a:r>
              <a:rPr lang="he-IL" sz="1200" b="1" dirty="0"/>
              <a:t>מגידו</a:t>
            </a:r>
          </a:p>
          <a:p>
            <a:r>
              <a:rPr lang="he-IL" sz="1200" dirty="0"/>
              <a:t>מטה אשר</a:t>
            </a:r>
          </a:p>
          <a:p>
            <a:r>
              <a:rPr lang="he-IL" sz="1200" b="1" dirty="0"/>
              <a:t>מזכרת בתיה</a:t>
            </a:r>
          </a:p>
          <a:p>
            <a:r>
              <a:rPr lang="he-IL" sz="1200" b="1" dirty="0"/>
              <a:t>מיתר</a:t>
            </a:r>
          </a:p>
          <a:p>
            <a:r>
              <a:rPr lang="he-IL" sz="1200" dirty="0"/>
              <a:t>מעלה</a:t>
            </a:r>
          </a:p>
          <a:p>
            <a:r>
              <a:rPr lang="he-IL" sz="1200" dirty="0"/>
              <a:t>מעלה יוסף</a:t>
            </a:r>
          </a:p>
          <a:p>
            <a:r>
              <a:rPr lang="he-IL" sz="1200" b="1" dirty="0"/>
              <a:t>מעלות תרשיחא</a:t>
            </a:r>
          </a:p>
          <a:p>
            <a:r>
              <a:rPr lang="he-IL" sz="1200" dirty="0" err="1"/>
              <a:t>מעיליא</a:t>
            </a:r>
            <a:endParaRPr lang="he-IL" sz="1200" dirty="0"/>
          </a:p>
          <a:p>
            <a:r>
              <a:rPr lang="he-IL" sz="1200" b="1" dirty="0"/>
              <a:t>מצפה רמון</a:t>
            </a:r>
          </a:p>
          <a:p>
            <a:r>
              <a:rPr lang="he-IL" sz="1200" b="1" dirty="0"/>
              <a:t>משגב</a:t>
            </a:r>
          </a:p>
          <a:p>
            <a:r>
              <a:rPr lang="he-IL" sz="1200" dirty="0"/>
              <a:t>נס ציונה</a:t>
            </a:r>
          </a:p>
          <a:p>
            <a:r>
              <a:rPr lang="he-IL" sz="1200" b="1" dirty="0"/>
              <a:t>נתיבות</a:t>
            </a:r>
          </a:p>
          <a:p>
            <a:r>
              <a:rPr lang="he-IL" sz="1200" b="1" dirty="0"/>
              <a:t>סביון</a:t>
            </a:r>
          </a:p>
          <a:p>
            <a:r>
              <a:rPr lang="he-IL" sz="1200" dirty="0"/>
              <a:t>סחנין</a:t>
            </a:r>
          </a:p>
          <a:p>
            <a:r>
              <a:rPr lang="he-IL" sz="1200" dirty="0"/>
              <a:t>עומר</a:t>
            </a:r>
          </a:p>
          <a:p>
            <a:r>
              <a:rPr lang="he-IL" sz="1200" dirty="0" err="1"/>
              <a:t>עילבון</a:t>
            </a:r>
            <a:endParaRPr lang="he-IL" sz="1200" dirty="0"/>
          </a:p>
          <a:p>
            <a:r>
              <a:rPr lang="he-IL" sz="1200" dirty="0"/>
              <a:t>עמק המעיינות</a:t>
            </a:r>
          </a:p>
          <a:p>
            <a:r>
              <a:rPr lang="he-IL" sz="1200" dirty="0"/>
              <a:t>עמק חפר</a:t>
            </a:r>
          </a:p>
          <a:p>
            <a:r>
              <a:rPr lang="he-IL" sz="1200" b="1" dirty="0"/>
              <a:t>עמק יזרעאל</a:t>
            </a:r>
          </a:p>
          <a:p>
            <a:r>
              <a:rPr lang="he-IL" sz="1200" dirty="0"/>
              <a:t>עמק לוד</a:t>
            </a:r>
          </a:p>
          <a:p>
            <a:r>
              <a:rPr lang="he-IL" sz="1200" dirty="0"/>
              <a:t>עראבה</a:t>
            </a:r>
          </a:p>
          <a:p>
            <a:r>
              <a:rPr lang="he-IL" sz="1200" dirty="0"/>
              <a:t>ערד</a:t>
            </a:r>
          </a:p>
          <a:p>
            <a:r>
              <a:rPr lang="he-IL" sz="1200" dirty="0"/>
              <a:t>פקיעין</a:t>
            </a:r>
          </a:p>
          <a:p>
            <a:r>
              <a:rPr lang="he-IL" sz="1200" dirty="0"/>
              <a:t>פרדס חנה כרכור</a:t>
            </a:r>
          </a:p>
          <a:p>
            <a:r>
              <a:rPr lang="he-IL" sz="1200" dirty="0" smtClean="0"/>
              <a:t>פרדסיה</a:t>
            </a:r>
            <a:endParaRPr lang="he-I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-855968" y="-27384"/>
            <a:ext cx="204359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200" b="1" dirty="0"/>
              <a:t>פתח תקווה</a:t>
            </a:r>
          </a:p>
          <a:p>
            <a:r>
              <a:rPr lang="he-IL" sz="1200" dirty="0"/>
              <a:t>קדימה צורן</a:t>
            </a:r>
          </a:p>
          <a:p>
            <a:r>
              <a:rPr lang="he-IL" sz="1200" b="1" dirty="0"/>
              <a:t>קריית ביאליק</a:t>
            </a:r>
          </a:p>
          <a:p>
            <a:r>
              <a:rPr lang="he-IL" sz="1200" b="1" dirty="0"/>
              <a:t>קריית גת</a:t>
            </a:r>
          </a:p>
          <a:p>
            <a:r>
              <a:rPr lang="he-IL" sz="1200" b="1" dirty="0"/>
              <a:t>קריית יערים</a:t>
            </a:r>
          </a:p>
          <a:p>
            <a:r>
              <a:rPr lang="he-IL" sz="1200" b="1" dirty="0"/>
              <a:t>קריית מלאכי</a:t>
            </a:r>
          </a:p>
          <a:p>
            <a:r>
              <a:rPr lang="he-IL" sz="1200" b="1" dirty="0"/>
              <a:t>קריית שמונה</a:t>
            </a:r>
          </a:p>
          <a:p>
            <a:r>
              <a:rPr lang="he-IL" sz="1200" dirty="0"/>
              <a:t>ראשון לציון</a:t>
            </a:r>
          </a:p>
          <a:p>
            <a:r>
              <a:rPr lang="he-IL" sz="1200" dirty="0"/>
              <a:t>רחובות</a:t>
            </a:r>
          </a:p>
          <a:p>
            <a:r>
              <a:rPr lang="he-IL" sz="1200" dirty="0"/>
              <a:t>רמלה</a:t>
            </a:r>
          </a:p>
          <a:p>
            <a:r>
              <a:rPr lang="he-IL" sz="1200" b="1" dirty="0"/>
              <a:t>רמת גן</a:t>
            </a:r>
          </a:p>
          <a:p>
            <a:r>
              <a:rPr lang="he-IL" sz="1200" dirty="0"/>
              <a:t>רמת הנגב</a:t>
            </a:r>
          </a:p>
          <a:p>
            <a:r>
              <a:rPr lang="he-IL" sz="1200" dirty="0"/>
              <a:t>שעב</a:t>
            </a:r>
          </a:p>
          <a:p>
            <a:r>
              <a:rPr lang="he-IL" sz="1200" dirty="0"/>
              <a:t>שער הנגב</a:t>
            </a:r>
          </a:p>
          <a:p>
            <a:r>
              <a:rPr lang="he-IL" sz="1200" dirty="0"/>
              <a:t>שפיר</a:t>
            </a:r>
          </a:p>
          <a:p>
            <a:r>
              <a:rPr lang="he-IL" sz="1200" dirty="0"/>
              <a:t>תל אביב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5962054"/>
            <a:ext cx="15121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*</a:t>
            </a:r>
            <a:r>
              <a:rPr lang="en-US" dirty="0" smtClean="0"/>
              <a:t> </a:t>
            </a:r>
            <a:r>
              <a:rPr lang="he-IL" dirty="0" smtClean="0"/>
              <a:t>המודגשים ביקשו העלאה במגורים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94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3" y="1820862"/>
            <a:ext cx="626469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עודף/גרעון מצטבר 2000-2014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01574"/>
              </p:ext>
            </p:extLst>
          </p:nvPr>
        </p:nvGraphicFramePr>
        <p:xfrm>
          <a:off x="0" y="2279054"/>
          <a:ext cx="9144000" cy="45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902023"/>
            <a:ext cx="756084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יחס שוטף 2000-2014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988" y="6165304"/>
            <a:ext cx="750644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he-IL" sz="1050" u="sng" dirty="0"/>
              <a:t>היחס השוטף מחושב על ידי חלוקת הנכסים השוטפים בהתחייבויות השוטפות.</a:t>
            </a:r>
          </a:p>
          <a:p>
            <a:pPr algn="r">
              <a:defRPr/>
            </a:pPr>
            <a:r>
              <a:rPr lang="he-IL" sz="1050" dirty="0"/>
              <a:t>יחס שוטף הינו מדד המשמש לייצוג נזילות פיננסית של תאגיד, חוסנו הפיננסי ויכולתו לפרוע את התחייבויותיו מתוך נכסיו השוטפים בטווח הקצר</a:t>
            </a:r>
            <a:r>
              <a:rPr lang="he-IL" sz="1050" dirty="0" smtClean="0"/>
              <a:t>.</a:t>
            </a:r>
            <a:endParaRPr lang="he-IL" sz="1050" dirty="0"/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54906"/>
              </p:ext>
            </p:extLst>
          </p:nvPr>
        </p:nvGraphicFramePr>
        <p:xfrm>
          <a:off x="0" y="2363688"/>
          <a:ext cx="9144000" cy="380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0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222160"/>
            <a:ext cx="75734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אחוז השכר 2000-2015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868"/>
              </p:ext>
            </p:extLst>
          </p:nvPr>
        </p:nvGraphicFramePr>
        <p:xfrm>
          <a:off x="0" y="2683824"/>
          <a:ext cx="9144000" cy="405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222160"/>
            <a:ext cx="75734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אחוז השכר בפורום ה 15 הערים העצמאיות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35448"/>
              </p:ext>
            </p:extLst>
          </p:nvPr>
        </p:nvGraphicFramePr>
        <p:xfrm>
          <a:off x="-900608" y="2653364"/>
          <a:ext cx="10044608" cy="406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אליפסה 1"/>
          <p:cNvSpPr/>
          <p:nvPr/>
        </p:nvSpPr>
        <p:spPr>
          <a:xfrm>
            <a:off x="6588224" y="3356992"/>
            <a:ext cx="64807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7668344" y="3356992"/>
            <a:ext cx="64807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62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672" y="1887215"/>
            <a:ext cx="74727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עומס מלוות 2000-2013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895853"/>
              </p:ext>
            </p:extLst>
          </p:nvPr>
        </p:nvGraphicFramePr>
        <p:xfrm>
          <a:off x="-36512" y="2348880"/>
          <a:ext cx="91805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672" y="1887215"/>
            <a:ext cx="74727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עומס המלוות בפורום ה 15 ערים העצמאיות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88970"/>
              </p:ext>
            </p:extLst>
          </p:nvPr>
        </p:nvGraphicFramePr>
        <p:xfrm>
          <a:off x="-468560" y="2348880"/>
          <a:ext cx="961256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אליפסה 3"/>
          <p:cNvSpPr/>
          <p:nvPr/>
        </p:nvSpPr>
        <p:spPr>
          <a:xfrm>
            <a:off x="4355976" y="3645024"/>
            <a:ext cx="64807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</p:spTree>
    <p:extLst>
      <p:ext uri="{BB962C8B-B14F-4D97-AF65-F5344CB8AC3E}">
        <p14:creationId xmlns:p14="http://schemas.microsoft.com/office/powerpoint/2010/main" val="8336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672" y="1887215"/>
            <a:ext cx="74727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פירעון המלוות בפורום ה 15 הערים העצמאיות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394459"/>
              </p:ext>
            </p:extLst>
          </p:nvPr>
        </p:nvGraphicFramePr>
        <p:xfrm>
          <a:off x="-900608" y="2318420"/>
          <a:ext cx="10297144" cy="453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אליפסה 3"/>
          <p:cNvSpPr/>
          <p:nvPr/>
        </p:nvSpPr>
        <p:spPr>
          <a:xfrm>
            <a:off x="6156176" y="4365104"/>
            <a:ext cx="648072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</p:spTree>
    <p:extLst>
      <p:ext uri="{BB962C8B-B14F-4D97-AF65-F5344CB8AC3E}">
        <p14:creationId xmlns:p14="http://schemas.microsoft.com/office/powerpoint/2010/main" val="7397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27584" y="1887215"/>
            <a:ext cx="7200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ביצוע תקציב פיתוח 2009-2013– במיליוני ש"ח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12472"/>
              </p:ext>
            </p:extLst>
          </p:nvPr>
        </p:nvGraphicFramePr>
        <p:xfrm>
          <a:off x="20562" y="2276872"/>
          <a:ext cx="912343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5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959223"/>
            <a:ext cx="770485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חינוך 2000-2015 </a:t>
            </a:r>
            <a:r>
              <a:rPr lang="he-IL" sz="24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המיליוני</a:t>
            </a:r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₪ 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822505"/>
              </p:ext>
            </p:extLst>
          </p:nvPr>
        </p:nvGraphicFramePr>
        <p:xfrm>
          <a:off x="0" y="2420888"/>
          <a:ext cx="9144000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59223"/>
            <a:ext cx="806489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השוואת אחוז השקעה בחינוך בפורום ה 15 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08063"/>
              </p:ext>
            </p:extLst>
          </p:nvPr>
        </p:nvGraphicFramePr>
        <p:xfrm>
          <a:off x="-612576" y="2276872"/>
          <a:ext cx="9756575" cy="443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אליפסה 6"/>
          <p:cNvSpPr/>
          <p:nvPr/>
        </p:nvSpPr>
        <p:spPr>
          <a:xfrm>
            <a:off x="5956498" y="2564904"/>
            <a:ext cx="648072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</p:spTree>
    <p:extLst>
      <p:ext uri="{BB962C8B-B14F-4D97-AF65-F5344CB8AC3E}">
        <p14:creationId xmlns:p14="http://schemas.microsoft.com/office/powerpoint/2010/main" val="1770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59223"/>
            <a:ext cx="748883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רווחה 2000-2015 במיליוני ₪ 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870720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7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59223"/>
            <a:ext cx="806489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השוואת אחוז השקעה ברווחה בפורום ה15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380968"/>
              </p:ext>
            </p:extLst>
          </p:nvPr>
        </p:nvGraphicFramePr>
        <p:xfrm>
          <a:off x="-828600" y="2420888"/>
          <a:ext cx="10153128" cy="441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אליפסה 6"/>
          <p:cNvSpPr/>
          <p:nvPr/>
        </p:nvSpPr>
        <p:spPr>
          <a:xfrm>
            <a:off x="6660232" y="2636912"/>
            <a:ext cx="648072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339752" y="6597352"/>
            <a:ext cx="684076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1000" b="1" dirty="0" smtClean="0"/>
              <a:t>לפי </a:t>
            </a:r>
            <a:r>
              <a:rPr lang="he-IL" altLang="he-IL" sz="1000" b="1" dirty="0"/>
              <a:t>דוחות כספיים שנתיים מבוקרים ליום </a:t>
            </a:r>
            <a:r>
              <a:rPr lang="he-IL" altLang="he-IL" sz="1000" b="1" dirty="0" smtClean="0"/>
              <a:t>31.12.2013 (למעט המסומנים ב * שהינם לפי 2012 כיוון שטרם פרסמו את נתוני 2013</a:t>
            </a:r>
          </a:p>
        </p:txBody>
      </p:sp>
    </p:spTree>
    <p:extLst>
      <p:ext uri="{BB962C8B-B14F-4D97-AF65-F5344CB8AC3E}">
        <p14:creationId xmlns:p14="http://schemas.microsoft.com/office/powerpoint/2010/main" val="35345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87215"/>
            <a:ext cx="662473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השקעה בתושב 2003-2015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027344"/>
              </p:ext>
            </p:extLst>
          </p:nvPr>
        </p:nvGraphicFramePr>
        <p:xfrm>
          <a:off x="0" y="2276873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5816" y="6567155"/>
            <a:ext cx="626469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מס' תושבים לפי הנתונים העדכניים בלשכה המרכזית לסטטיסטיקה –היחידה האסטרטגית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1377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59223"/>
            <a:ext cx="806489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קריטריונים לרשות איתנה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533445064"/>
              </p:ext>
            </p:extLst>
          </p:nvPr>
        </p:nvGraphicFramePr>
        <p:xfrm>
          <a:off x="0" y="2492895"/>
          <a:ext cx="9036496" cy="413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56592" y="6381328"/>
            <a:ext cx="194421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נתוני 2013</a:t>
            </a:r>
            <a:endParaRPr lang="he-IL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04438"/>
            <a:ext cx="4608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הוראות סעיף 232א' לפקודת העיריות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21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71600" y="1815207"/>
            <a:ext cx="698477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תקציב פיתוח 2015 – במיליוני ש"ח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421708"/>
              </p:ext>
            </p:extLst>
          </p:nvPr>
        </p:nvGraphicFramePr>
        <p:xfrm>
          <a:off x="-4590" y="2276872"/>
          <a:ext cx="914858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1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71600" y="1815207"/>
            <a:ext cx="698477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תקציב פיתוח 2015 – פרויקטים מרכזיים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13166779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0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3528" y="1815207"/>
            <a:ext cx="813690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ביצוע הוצאות בתקציב רגיל 2008-2015 במיליוני ₪ 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43195"/>
              </p:ext>
            </p:extLst>
          </p:nvPr>
        </p:nvGraphicFramePr>
        <p:xfrm>
          <a:off x="34692" y="2276872"/>
          <a:ext cx="9109307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1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71600" y="1815207"/>
            <a:ext cx="698477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הוצאות 2015- תקציב רגיל -במיליוני ש"ח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45874"/>
              </p:ext>
            </p:extLst>
          </p:nvPr>
        </p:nvGraphicFramePr>
        <p:xfrm>
          <a:off x="-1404664" y="-1395536"/>
          <a:ext cx="11737304" cy="1087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0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71600" y="1815207"/>
            <a:ext cx="698477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הכנסות 2015 – תקציב רגיל- במיליוני ש"ח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03547"/>
              </p:ext>
            </p:extLst>
          </p:nvPr>
        </p:nvGraphicFramePr>
        <p:xfrm>
          <a:off x="-6085184" y="-2043608"/>
          <a:ext cx="18578064" cy="1166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96724"/>
              </p:ext>
            </p:extLst>
          </p:nvPr>
        </p:nvGraphicFramePr>
        <p:xfrm>
          <a:off x="-2916832" y="548680"/>
          <a:ext cx="13393488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9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743199"/>
            <a:ext cx="763284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אחוזי גבייה 2006-2013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170249"/>
              </p:ext>
            </p:extLst>
          </p:nvPr>
        </p:nvGraphicFramePr>
        <p:xfrm>
          <a:off x="18652" y="2204864"/>
          <a:ext cx="912534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67049"/>
              </p:ext>
            </p:extLst>
          </p:nvPr>
        </p:nvGraphicFramePr>
        <p:xfrm>
          <a:off x="0" y="2132856"/>
          <a:ext cx="8820472" cy="452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820862"/>
            <a:ext cx="662473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תקציב הארנונה 2010-2015 במיליוני ש"ח</a:t>
            </a:r>
            <a:endParaRPr lang="he-I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897</Words>
  <Application>Microsoft Office PowerPoint</Application>
  <PresentationFormat>Affichage à l'écran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ערכת נושא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משפחת דרור</dc:creator>
  <cp:lastModifiedBy>nelly</cp:lastModifiedBy>
  <cp:revision>227</cp:revision>
  <cp:lastPrinted>2014-12-29T12:41:42Z</cp:lastPrinted>
  <dcterms:created xsi:type="dcterms:W3CDTF">2013-07-19T15:33:42Z</dcterms:created>
  <dcterms:modified xsi:type="dcterms:W3CDTF">2015-01-01T21:24:44Z</dcterms:modified>
</cp:coreProperties>
</file>