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68" r:id="rId6"/>
    <p:sldId id="272" r:id="rId7"/>
    <p:sldId id="289" r:id="rId8"/>
    <p:sldId id="283" r:id="rId9"/>
    <p:sldId id="285" r:id="rId10"/>
    <p:sldId id="290" r:id="rId11"/>
    <p:sldId id="28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0057"/>
    <a:srgbClr val="003481"/>
    <a:srgbClr val="F1896E"/>
    <a:srgbClr val="001884"/>
    <a:srgbClr val="E6E6E6"/>
    <a:srgbClr val="AEC9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7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-182" y="-77"/>
      </p:cViewPr>
      <p:guideLst>
        <p:guide orient="horz" pos="2160"/>
        <p:guide pos="3840"/>
        <p:guide pos="166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ED14D-D17D-4556-B29C-620DBAF1141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ECAE7-3E17-44D5-A2E4-1DFF2E6D668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0090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E329E-2A04-41C0-872D-6285DD66C45E}" type="datetimeFigureOut">
              <a:rPr lang="fr-FR" smtClean="0"/>
              <a:pPr/>
              <a:t>28/02/2019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 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483AF-378F-4478-9161-B50402D9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741319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740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559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199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905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019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999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83AF-378F-4478-9161-B50402D90A3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1393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4643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5556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4246" b="25730"/>
          <a:stretch/>
        </p:blipFill>
        <p:spPr>
          <a:xfrm>
            <a:off x="1" y="4422864"/>
            <a:ext cx="12192000" cy="24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15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488353" y="436317"/>
              <a:ext cx="3387651" cy="16050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4026864"/>
              <a:ext cx="394756" cy="39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4756" y="4026864"/>
              <a:ext cx="1179724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5"/>
            <a:ext cx="5040000" cy="1566510"/>
          </a:xfrm>
          <a:solidFill>
            <a:schemeClr val="bg1"/>
          </a:solidFill>
          <a:ln>
            <a:noFill/>
          </a:ln>
          <a:effectLst>
            <a:outerShdw blurRad="88900" dist="50800" dir="16200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b" anchorCtr="0">
            <a:spAutoFit/>
          </a:bodyPr>
          <a:lstStyle>
            <a:lvl1pPr>
              <a:def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3203" b="56166"/>
          <a:stretch/>
        </p:blipFill>
        <p:spPr>
          <a:xfrm>
            <a:off x="-2" y="4422863"/>
            <a:ext cx="12192002" cy="24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52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938" y="1527914"/>
            <a:ext cx="11630742" cy="363242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Century Gothic" panose="020B0502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Century Gothic" panose="020B0502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253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2001" y="1474741"/>
            <a:ext cx="5704702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978" y="1474741"/>
            <a:ext cx="5704702" cy="4351338"/>
          </a:xfrm>
        </p:spPr>
        <p:txBody>
          <a:bodyPr vert="horz" lIns="0" tIns="36000" rIns="0" bIns="3600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>
            <a:lvl1pPr>
              <a:defRPr lang="en-US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 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3B3670-7CFA-4AE8-BD91-982E0BBFB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231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2001" y="0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/>
          <a:p>
            <a:pPr lvl="0">
              <a:lnSpc>
                <a:spcPct val="95000"/>
              </a:lnSpc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6938" y="1527914"/>
            <a:ext cx="11630742" cy="3632421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  <a:buFont typeface="Century Gothic" panose="020B0502020202020204" pitchFamily="34" charset="0"/>
              <a:buChar char="−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>
              <a:buFont typeface="Century Gothic" panose="020B0502020202020204" pitchFamily="34" charset="0"/>
              <a:buChar char="-"/>
            </a:pPr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3160" y="6425617"/>
            <a:ext cx="4114800" cy="226591"/>
          </a:xfrm>
          <a:prstGeom prst="rect">
            <a:avLst/>
          </a:prstGeom>
        </p:spPr>
        <p:txBody>
          <a:bodyPr vert="horz" lIns="0" tIns="36000" rIns="0" bIns="36000" rtlCol="0" anchor="ctr">
            <a:spAutoFit/>
          </a:bodyPr>
          <a:lstStyle>
            <a:lvl1pPr>
              <a:defRPr lang="fr-FR" sz="1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86938" y="6425617"/>
            <a:ext cx="266580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>
              <a:defRPr lang="fr-FR" sz="100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33B3670-7CFA-4AE8-BD91-982E0BBFB5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67038" y="6182395"/>
            <a:ext cx="1793966" cy="67560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4320" y="880635"/>
            <a:ext cx="11643360" cy="45719"/>
            <a:chOff x="309156" y="880635"/>
            <a:chExt cx="11643360" cy="45719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309156" y="880635"/>
              <a:ext cx="376992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686148" y="880635"/>
              <a:ext cx="1126636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141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3" r:id="rId4"/>
    <p:sldLayoutId id="2147483650" r:id="rId5"/>
    <p:sldLayoutId id="214748365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2"/>
        </a:buClr>
        <a:buSzPct val="80000"/>
        <a:buFont typeface="Wingdings" panose="05000000000000000000" pitchFamily="2" charset="2"/>
        <a:buChar char="n"/>
        <a:defRPr lang="en-US" sz="2000" b="1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5191" r="1268" b="49594"/>
          <a:stretch/>
        </p:blipFill>
        <p:spPr>
          <a:xfrm>
            <a:off x="0" y="4425266"/>
            <a:ext cx="12192000" cy="2448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4755" y="2858756"/>
            <a:ext cx="5040000" cy="15665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 leading </a:t>
            </a:r>
            <a:r>
              <a:rPr lang="en-US" dirty="0"/>
              <a:t>a</a:t>
            </a:r>
            <a:r>
              <a:rPr lang="en-US" dirty="0" smtClean="0"/>
              <a:t>utomotive </a:t>
            </a:r>
            <a:r>
              <a:rPr lang="en-US" dirty="0"/>
              <a:t>technology company </a:t>
            </a:r>
            <a:endParaRPr lang="en-GB" dirty="0"/>
          </a:p>
        </p:txBody>
      </p:sp>
      <p:sp>
        <p:nvSpPr>
          <p:cNvPr id="3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737578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8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325" y="1153307"/>
            <a:ext cx="10718694" cy="50076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5302" y="1946119"/>
            <a:ext cx="3186017" cy="1074970"/>
          </a:xfrm>
          <a:prstGeom prst="rect">
            <a:avLst/>
          </a:prstGeom>
          <a:solidFill>
            <a:schemeClr val="tx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technology </a:t>
            </a:r>
            <a:r>
              <a:rPr lang="en-US" dirty="0"/>
              <a:t>company with two strategic priorities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896532" y="6509858"/>
            <a:ext cx="266580" cy="234630"/>
          </a:xfrm>
        </p:spPr>
        <p:txBody>
          <a:bodyPr/>
          <a:lstStyle/>
          <a:p>
            <a:pPr algn="ctr"/>
            <a:fld id="{233B3670-7CFA-4AE8-BD91-982E0BBFB5F8}" type="slidenum">
              <a:rPr lang="en-GB" smtClean="0"/>
              <a:pPr algn="ctr"/>
              <a:t>2</a:t>
            </a:fld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1019334" y="1946119"/>
            <a:ext cx="3171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Sustainable Mobility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Solutions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fuel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efficiency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air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quality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68696" y="4090998"/>
            <a:ext cx="3186017" cy="1161937"/>
          </a:xfrm>
          <a:prstGeom prst="rect">
            <a:avLst/>
          </a:prstGeom>
          <a:solidFill>
            <a:schemeClr val="tx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8272112" y="4059166"/>
            <a:ext cx="30954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Smart Life on Board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Solutions for a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connected, versatile and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predictive cockpit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328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strategic and global partner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/>
          <a:p>
            <a:r>
              <a:rPr lang="fr-FR" smtClean="0"/>
              <a:t> 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3670-7CFA-4AE8-BD91-982E0BBFB5F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9529533" y="2873382"/>
            <a:ext cx="21921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A leading player in </a:t>
            </a:r>
            <a:r>
              <a:rPr lang="en-US" sz="1400" b="1" dirty="0">
                <a:solidFill>
                  <a:srgbClr val="003481"/>
                </a:solidFill>
                <a:latin typeface="Century Gothic" panose="020B0502020202020204" pitchFamily="34" charset="0"/>
              </a:rPr>
              <a:t>Clean Mobility</a:t>
            </a:r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, </a:t>
            </a:r>
            <a:r>
              <a:rPr lang="en-US" sz="1400" b="1" dirty="0">
                <a:solidFill>
                  <a:srgbClr val="003481"/>
                </a:solidFill>
                <a:latin typeface="Century Gothic" panose="020B0502020202020204" pitchFamily="34" charset="0"/>
              </a:rPr>
              <a:t>Interiors </a:t>
            </a:r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and </a:t>
            </a:r>
            <a:r>
              <a:rPr lang="en-US" sz="1400" b="1" dirty="0">
                <a:solidFill>
                  <a:srgbClr val="003481"/>
                </a:solidFill>
                <a:latin typeface="Century Gothic" panose="020B0502020202020204" pitchFamily="34" charset="0"/>
              </a:rPr>
              <a:t>Seating</a:t>
            </a:r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 </a:t>
            </a:r>
            <a:endParaRPr lang="fr-FR" sz="1400" b="1" dirty="0">
              <a:solidFill>
                <a:srgbClr val="00348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205006" y="2789558"/>
            <a:ext cx="2731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3481"/>
                </a:solidFill>
                <a:latin typeface="Century Gothic" panose="020B0502020202020204" pitchFamily="34" charset="0"/>
              </a:rPr>
              <a:t>A trusted partner </a:t>
            </a:r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for global </a:t>
            </a:r>
            <a:r>
              <a:rPr lang="en-US" sz="14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automakers</a:t>
            </a:r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, Chinese OEMs, pure EV players, </a:t>
            </a:r>
            <a:r>
              <a:rPr lang="en-US" sz="14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commercial </a:t>
            </a:r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vehicles, fleet </a:t>
            </a:r>
            <a:r>
              <a:rPr lang="en-US" sz="14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sand </a:t>
            </a:r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cities </a:t>
            </a:r>
            <a:endParaRPr lang="fr-FR" sz="1400" dirty="0">
              <a:solidFill>
                <a:srgbClr val="00348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4452792" y="1409438"/>
            <a:ext cx="3644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3481"/>
                </a:solidFill>
                <a:latin typeface="Century Gothic" panose="020B0502020202020204" pitchFamily="34" charset="0"/>
              </a:rPr>
              <a:t>Top ten </a:t>
            </a:r>
            <a:r>
              <a:rPr lang="en-US" sz="14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automotive company,€</a:t>
            </a:r>
            <a:r>
              <a:rPr lang="en-US" sz="1400" b="1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17 billion of sales</a:t>
            </a:r>
            <a:endParaRPr lang="fr-FR" sz="1400" b="1" dirty="0">
              <a:solidFill>
                <a:srgbClr val="00348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7057" y="4985764"/>
            <a:ext cx="2559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A customer centric company </a:t>
            </a:r>
          </a:p>
          <a:p>
            <a:pPr algn="r"/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with </a:t>
            </a:r>
            <a:r>
              <a:rPr lang="en-US" sz="1400" b="1" dirty="0">
                <a:solidFill>
                  <a:srgbClr val="003481"/>
                </a:solidFill>
                <a:latin typeface="Century Gothic" panose="020B0502020202020204" pitchFamily="34" charset="0"/>
              </a:rPr>
              <a:t>300 </a:t>
            </a:r>
            <a:r>
              <a:rPr lang="en-US" sz="1400" b="1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sites </a:t>
            </a:r>
            <a:r>
              <a:rPr lang="en-US" sz="14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in </a:t>
            </a:r>
            <a:r>
              <a:rPr lang="en-US" sz="1400" b="1" dirty="0">
                <a:solidFill>
                  <a:srgbClr val="003481"/>
                </a:solidFill>
                <a:latin typeface="Century Gothic" panose="020B0502020202020204" pitchFamily="34" charset="0"/>
              </a:rPr>
              <a:t>35</a:t>
            </a:r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countries</a:t>
            </a:r>
            <a:endParaRPr lang="fr-FR" sz="1400" b="1" dirty="0">
              <a:solidFill>
                <a:srgbClr val="00348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9535216" y="4945311"/>
            <a:ext cx="2126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3481"/>
                </a:solidFill>
                <a:latin typeface="Century Gothic" panose="020B0502020202020204" pitchFamily="34" charset="0"/>
              </a:rPr>
              <a:t>1 vehicle in 3 </a:t>
            </a:r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in the world includes </a:t>
            </a:r>
          </a:p>
          <a:p>
            <a:r>
              <a:rPr lang="en-US" sz="1400" dirty="0">
                <a:solidFill>
                  <a:srgbClr val="003481"/>
                </a:solidFill>
                <a:latin typeface="Century Gothic" panose="020B0502020202020204" pitchFamily="34" charset="0"/>
              </a:rPr>
              <a:t>a Faurecia technology</a:t>
            </a:r>
            <a:endParaRPr lang="fr-FR" sz="1400" b="1" dirty="0">
              <a:solidFill>
                <a:srgbClr val="00348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99132" y="5442793"/>
            <a:ext cx="459000" cy="57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7537" y="2069455"/>
            <a:ext cx="6216773" cy="41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9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9684" y="1111805"/>
            <a:ext cx="9198569" cy="517419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529081"/>
            <a:ext cx="12192000" cy="88092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441477" y="1379782"/>
            <a:ext cx="206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6400 </a:t>
            </a:r>
            <a:r>
              <a:rPr lang="en-US" sz="1600" dirty="0" smtClean="0">
                <a:solidFill>
                  <a:srgbClr val="001884"/>
                </a:solidFill>
                <a:latin typeface="Century Gothic" panose="020B0502020202020204" pitchFamily="34" charset="0"/>
              </a:rPr>
              <a:t>Engineers</a:t>
            </a:r>
          </a:p>
          <a:p>
            <a:pPr algn="ctr"/>
            <a:r>
              <a:rPr lang="en-US" sz="1600" dirty="0" smtClean="0">
                <a:solidFill>
                  <a:srgbClr val="001884"/>
                </a:solidFill>
                <a:latin typeface="Century Gothic" panose="020B0502020202020204" pitchFamily="34" charset="0"/>
              </a:rPr>
              <a:t>In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r>
              <a:rPr lang="en-US" sz="1600" dirty="0" smtClean="0">
                <a:solidFill>
                  <a:srgbClr val="001884"/>
                </a:solidFill>
                <a:latin typeface="Century Gothic" panose="020B0502020202020204" pitchFamily="34" charset="0"/>
              </a:rPr>
              <a:t> R&amp;D centers</a:t>
            </a:r>
            <a:endParaRPr lang="fr-FR" sz="1600" dirty="0">
              <a:solidFill>
                <a:srgbClr val="0018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716119" y="5026894"/>
            <a:ext cx="2262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€ 160 M investment </a:t>
            </a:r>
            <a:r>
              <a:rPr lang="en-US" sz="1600" dirty="0" smtClean="0">
                <a:solidFill>
                  <a:srgbClr val="001884"/>
                </a:solidFill>
                <a:latin typeface="Century Gothic" panose="020B0502020202020204" pitchFamily="34" charset="0"/>
              </a:rPr>
              <a:t>in innovation</a:t>
            </a:r>
          </a:p>
          <a:p>
            <a:pPr algn="ctr"/>
            <a:r>
              <a:rPr lang="en-US" sz="1600" b="1" dirty="0" smtClean="0">
                <a:solidFill>
                  <a:srgbClr val="FA0057"/>
                </a:solidFill>
                <a:latin typeface="Century Gothic" panose="020B0502020202020204" pitchFamily="34" charset="0"/>
              </a:rPr>
              <a:t>+23% vs 2016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7171696" y="5028403"/>
            <a:ext cx="2119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€ 50 M </a:t>
            </a:r>
            <a:r>
              <a:rPr lang="en-US" sz="1600" dirty="0" smtClean="0">
                <a:solidFill>
                  <a:srgbClr val="001884"/>
                </a:solidFill>
                <a:latin typeface="Century Gothic" panose="020B0502020202020204" pitchFamily="34" charset="0"/>
              </a:rPr>
              <a:t>to invest </a:t>
            </a:r>
          </a:p>
          <a:p>
            <a:pPr algn="ctr"/>
            <a:r>
              <a:rPr lang="en-US" sz="1600" dirty="0" smtClean="0">
                <a:solidFill>
                  <a:srgbClr val="001884"/>
                </a:solidFill>
                <a:latin typeface="Century Gothic" panose="020B0502020202020204" pitchFamily="34" charset="0"/>
              </a:rPr>
              <a:t>in startups with Faurecia Ventures</a:t>
            </a:r>
            <a:endParaRPr lang="fr-FR" sz="1600" dirty="0">
              <a:solidFill>
                <a:srgbClr val="0018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3252333" y="5597456"/>
            <a:ext cx="25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370 patents</a:t>
            </a:r>
          </a:p>
          <a:p>
            <a:pPr algn="ctr"/>
            <a:r>
              <a:rPr lang="en-US" sz="1600" dirty="0" smtClean="0">
                <a:solidFill>
                  <a:srgbClr val="001884"/>
                </a:solidFill>
                <a:latin typeface="Century Gothic" panose="020B0502020202020204" pitchFamily="34" charset="0"/>
              </a:rPr>
              <a:t>First filing in 2017</a:t>
            </a:r>
          </a:p>
          <a:p>
            <a:pPr algn="ctr"/>
            <a:r>
              <a:rPr lang="en-US" sz="1600" b="1" dirty="0" smtClean="0">
                <a:solidFill>
                  <a:srgbClr val="FA0057"/>
                </a:solidFill>
                <a:latin typeface="Century Gothic" panose="020B0502020202020204" pitchFamily="34" charset="0"/>
              </a:rPr>
              <a:t>+35% </a:t>
            </a:r>
            <a:r>
              <a:rPr lang="en-US" sz="1600" b="1" dirty="0">
                <a:solidFill>
                  <a:srgbClr val="FA0057"/>
                </a:solidFill>
                <a:latin typeface="Century Gothic" panose="020B0502020202020204" pitchFamily="34" charset="0"/>
              </a:rPr>
              <a:t>vs </a:t>
            </a:r>
            <a:r>
              <a:rPr lang="en-US" sz="1600" b="1" dirty="0" smtClean="0">
                <a:solidFill>
                  <a:srgbClr val="FA0057"/>
                </a:solidFill>
                <a:latin typeface="Century Gothic" panose="020B0502020202020204" pitchFamily="34" charset="0"/>
              </a:rPr>
              <a:t>2016</a:t>
            </a:r>
            <a:endParaRPr lang="en-US" sz="1600" b="1" dirty="0">
              <a:solidFill>
                <a:srgbClr val="FA0057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148153" y="3270635"/>
            <a:ext cx="25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370 </a:t>
            </a:r>
            <a:r>
              <a:rPr lang="en-US" sz="1600" dirty="0" smtClean="0">
                <a:solidFill>
                  <a:srgbClr val="001884"/>
                </a:solidFill>
                <a:latin typeface="Century Gothic" panose="020B0502020202020204" pitchFamily="34" charset="0"/>
              </a:rPr>
              <a:t>experts in</a:t>
            </a:r>
            <a:r>
              <a:rPr lang="en-US" sz="1600" dirty="0" smtClean="0">
                <a:solidFill>
                  <a:srgbClr val="00ABA9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54 </a:t>
            </a:r>
            <a:r>
              <a:rPr lang="en-US" sz="1600" dirty="0" smtClean="0">
                <a:solidFill>
                  <a:srgbClr val="001884"/>
                </a:solidFill>
                <a:latin typeface="Century Gothic" panose="020B0502020202020204" pitchFamily="34" charset="0"/>
              </a:rPr>
              <a:t>strategic areas</a:t>
            </a:r>
            <a:endParaRPr lang="fr-FR" sz="1600" dirty="0">
              <a:solidFill>
                <a:srgbClr val="0018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4303441" y="1362106"/>
            <a:ext cx="25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25 </a:t>
            </a:r>
            <a:r>
              <a:rPr lang="en-US" sz="1600" dirty="0" smtClean="0">
                <a:solidFill>
                  <a:srgbClr val="001884"/>
                </a:solidFill>
                <a:latin typeface="Century Gothic" panose="020B0502020202020204" pitchFamily="34" charset="0"/>
              </a:rPr>
              <a:t>academic research establishments in open innovation network</a:t>
            </a:r>
            <a:endParaRPr lang="fr-FR" sz="1600" dirty="0">
              <a:solidFill>
                <a:srgbClr val="0018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space réservé du numéro de diapositive 4"/>
          <p:cNvSpPr txBox="1">
            <a:spLocks/>
          </p:cNvSpPr>
          <p:nvPr/>
        </p:nvSpPr>
        <p:spPr>
          <a:xfrm>
            <a:off x="5896532" y="6509858"/>
            <a:ext cx="266580" cy="234630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10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33B3670-7CFA-4AE8-BD91-982E0BBFB5F8}" type="slidenum">
              <a:rPr lang="en-GB" smtClean="0"/>
              <a:pPr algn="ctr"/>
              <a:t>4</a:t>
            </a:fld>
            <a:endParaRPr lang="en-GB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61931" y="13358"/>
            <a:ext cx="11635679" cy="875204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</a:t>
            </a:r>
            <a:r>
              <a:rPr lang="en-US" smtClean="0"/>
              <a:t>trong </a:t>
            </a:r>
            <a:r>
              <a:rPr lang="en-US" dirty="0" smtClean="0"/>
              <a:t>innovation to accelerate the technology revolution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6430866" y="3341519"/>
            <a:ext cx="2262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5 </a:t>
            </a:r>
            <a:r>
              <a:rPr lang="fr-FR" sz="1600" dirty="0" err="1" smtClean="0">
                <a:latin typeface="Century Gothic" panose="020B0502020202020204" pitchFamily="34" charset="0"/>
              </a:rPr>
              <a:t>Technology</a:t>
            </a: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  <a:r>
              <a:rPr lang="fr-FR" sz="1600" dirty="0" err="1" smtClean="0">
                <a:latin typeface="Century Gothic" panose="020B0502020202020204" pitchFamily="34" charset="0"/>
              </a:rPr>
              <a:t>plaforms</a:t>
            </a:r>
            <a:r>
              <a:rPr lang="fr-FR" sz="1600" dirty="0" smtClean="0">
                <a:latin typeface="Century Gothic" panose="020B0502020202020204" pitchFamily="34" charset="0"/>
              </a:rPr>
              <a:t> in all </a:t>
            </a:r>
            <a:r>
              <a:rPr lang="fr-FR" sz="1600" dirty="0" err="1" smtClean="0">
                <a:latin typeface="Century Gothic" panose="020B0502020202020204" pitchFamily="34" charset="0"/>
              </a:rPr>
              <a:t>regions</a:t>
            </a:r>
            <a:endParaRPr lang="en-US" sz="1600" dirty="0" smtClean="0">
              <a:latin typeface="Century Gothic" panose="020B0502020202020204" pitchFamily="34" charset="0"/>
            </a:endParaRPr>
          </a:p>
        </p:txBody>
      </p:sp>
      <p:grpSp>
        <p:nvGrpSpPr>
          <p:cNvPr id="62" name="Grouper 61"/>
          <p:cNvGrpSpPr/>
          <p:nvPr/>
        </p:nvGrpSpPr>
        <p:grpSpPr>
          <a:xfrm>
            <a:off x="2411139" y="1953482"/>
            <a:ext cx="4859337" cy="3571802"/>
            <a:chOff x="2411139" y="1953482"/>
            <a:chExt cx="4859337" cy="3571802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2592960" y="2013723"/>
              <a:ext cx="914738" cy="954393"/>
            </a:xfrm>
            <a:prstGeom prst="line">
              <a:avLst/>
            </a:prstGeom>
            <a:ln w="12700">
              <a:solidFill>
                <a:srgbClr val="FA005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3539629" y="2999182"/>
              <a:ext cx="3665899" cy="2318280"/>
            </a:xfrm>
            <a:prstGeom prst="line">
              <a:avLst/>
            </a:prstGeom>
            <a:ln w="12700">
              <a:solidFill>
                <a:srgbClr val="FA005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2459780" y="2991736"/>
              <a:ext cx="1017938" cy="411393"/>
            </a:xfrm>
            <a:prstGeom prst="line">
              <a:avLst/>
            </a:prstGeom>
            <a:ln w="12700">
              <a:solidFill>
                <a:srgbClr val="FA005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2562980" y="2999182"/>
              <a:ext cx="933703" cy="1804520"/>
            </a:xfrm>
            <a:prstGeom prst="line">
              <a:avLst/>
            </a:prstGeom>
            <a:ln w="12700">
              <a:solidFill>
                <a:srgbClr val="FA005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3528180" y="2304676"/>
              <a:ext cx="1197125" cy="663440"/>
            </a:xfrm>
            <a:prstGeom prst="line">
              <a:avLst/>
            </a:prstGeom>
            <a:ln w="12700">
              <a:solidFill>
                <a:srgbClr val="FA005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3589048" y="2999233"/>
              <a:ext cx="2935767" cy="623783"/>
            </a:xfrm>
            <a:prstGeom prst="line">
              <a:avLst/>
            </a:prstGeom>
            <a:ln w="12700">
              <a:solidFill>
                <a:srgbClr val="FA005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522797" y="2999182"/>
              <a:ext cx="982336" cy="2420147"/>
            </a:xfrm>
            <a:prstGeom prst="line">
              <a:avLst/>
            </a:prstGeom>
            <a:ln w="12700">
              <a:solidFill>
                <a:srgbClr val="FA005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38"/>
            <p:cNvSpPr/>
            <p:nvPr/>
          </p:nvSpPr>
          <p:spPr>
            <a:xfrm>
              <a:off x="3419699" y="2900189"/>
              <a:ext cx="209862" cy="209893"/>
            </a:xfrm>
            <a:prstGeom prst="ellipse">
              <a:avLst/>
            </a:prstGeom>
            <a:solidFill>
              <a:srgbClr val="FA0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7097036" y="5228249"/>
              <a:ext cx="173440" cy="173465"/>
            </a:xfrm>
            <a:prstGeom prst="ellipse">
              <a:avLst/>
            </a:prstGeom>
            <a:solidFill>
              <a:srgbClr val="FA0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2480313" y="4705303"/>
              <a:ext cx="173440" cy="173465"/>
            </a:xfrm>
            <a:prstGeom prst="ellipse">
              <a:avLst/>
            </a:prstGeom>
            <a:solidFill>
              <a:srgbClr val="003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4444539" y="5351819"/>
              <a:ext cx="173440" cy="173465"/>
            </a:xfrm>
            <a:prstGeom prst="ellipse">
              <a:avLst/>
            </a:prstGeom>
            <a:solidFill>
              <a:srgbClr val="FA0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6464531" y="3553117"/>
              <a:ext cx="173440" cy="173465"/>
            </a:xfrm>
            <a:prstGeom prst="ellipse">
              <a:avLst/>
            </a:prstGeom>
            <a:solidFill>
              <a:srgbClr val="003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2523736" y="1953482"/>
              <a:ext cx="172800" cy="172800"/>
            </a:xfrm>
            <a:prstGeom prst="ellipse">
              <a:avLst/>
            </a:prstGeom>
            <a:solidFill>
              <a:srgbClr val="003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649471" y="2236749"/>
              <a:ext cx="173440" cy="173465"/>
            </a:xfrm>
            <a:prstGeom prst="ellipse">
              <a:avLst/>
            </a:prstGeom>
            <a:solidFill>
              <a:srgbClr val="FA0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411139" y="3306880"/>
              <a:ext cx="173440" cy="173465"/>
            </a:xfrm>
            <a:prstGeom prst="ellipse">
              <a:avLst/>
            </a:prstGeom>
            <a:solidFill>
              <a:srgbClr val="FA0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14482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4047" y="1111806"/>
            <a:ext cx="9198570" cy="51741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938" y="0"/>
            <a:ext cx="11635679" cy="87520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diverse, </a:t>
            </a:r>
            <a:r>
              <a:rPr lang="en-US" dirty="0"/>
              <a:t>agile and learning company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5100" y="1465898"/>
            <a:ext cx="1440000" cy="14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61303" y="1465898"/>
            <a:ext cx="1440000" cy="14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6979" y="3773853"/>
            <a:ext cx="1440000" cy="144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3743" y="3769933"/>
            <a:ext cx="1440000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28070" y="3769933"/>
            <a:ext cx="1440000" cy="144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53400" y="1465898"/>
            <a:ext cx="1440000" cy="144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62480" y="2713133"/>
            <a:ext cx="180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109 000</a:t>
            </a:r>
          </a:p>
          <a:p>
            <a:pPr algn="ctr"/>
            <a:r>
              <a:rPr lang="en-US" sz="1600" dirty="0">
                <a:solidFill>
                  <a:srgbClr val="003481"/>
                </a:solidFill>
                <a:latin typeface="Century Gothic" panose="020B0502020202020204" pitchFamily="34" charset="0"/>
              </a:rPr>
              <a:t>e</a:t>
            </a:r>
            <a:r>
              <a:rPr lang="en-US" sz="16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mployees of </a:t>
            </a:r>
          </a:p>
          <a:p>
            <a:pPr algn="ctr"/>
            <a:r>
              <a:rPr lang="en-US" sz="16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90 nationalities</a:t>
            </a:r>
            <a:endParaRPr lang="fr-FR" sz="1600" dirty="0">
              <a:solidFill>
                <a:srgbClr val="00348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2512877" y="2669090"/>
            <a:ext cx="21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30% </a:t>
            </a:r>
          </a:p>
          <a:p>
            <a:pPr algn="ctr"/>
            <a:r>
              <a:rPr lang="en-US" sz="16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of our workforce</a:t>
            </a:r>
          </a:p>
          <a:p>
            <a:pPr algn="ctr"/>
            <a:r>
              <a:rPr lang="en-US" sz="16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 is female</a:t>
            </a:r>
            <a:endParaRPr lang="fr-FR" sz="1600" dirty="0">
              <a:solidFill>
                <a:srgbClr val="00348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6481856" y="5007532"/>
            <a:ext cx="3310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27 500 </a:t>
            </a:r>
          </a:p>
          <a:p>
            <a:pPr algn="ctr"/>
            <a:r>
              <a:rPr lang="en-US" sz="1600" dirty="0">
                <a:solidFill>
                  <a:srgbClr val="003481"/>
                </a:solidFill>
                <a:latin typeface="Century Gothic" panose="020B0502020202020204" pitchFamily="34" charset="0"/>
              </a:rPr>
              <a:t>employees</a:t>
            </a:r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connected to our MOOC platform and to our internal social network</a:t>
            </a:r>
            <a:endParaRPr lang="fr-FR" sz="1600" dirty="0">
              <a:solidFill>
                <a:srgbClr val="00348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4027" y="4968188"/>
            <a:ext cx="1970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1.7 million </a:t>
            </a:r>
          </a:p>
          <a:p>
            <a:pPr algn="ctr"/>
            <a:r>
              <a:rPr lang="en-US" sz="1600" dirty="0">
                <a:solidFill>
                  <a:srgbClr val="003481"/>
                </a:solidFill>
                <a:latin typeface="Century Gothic" panose="020B0502020202020204" pitchFamily="34" charset="0"/>
              </a:rPr>
              <a:t>hours</a:t>
            </a:r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of </a:t>
            </a:r>
            <a:r>
              <a:rPr lang="en-US" sz="1600" dirty="0">
                <a:solidFill>
                  <a:srgbClr val="003481"/>
                </a:solidFill>
                <a:latin typeface="Century Gothic" panose="020B0502020202020204" pitchFamily="34" charset="0"/>
              </a:rPr>
              <a:t>training </a:t>
            </a:r>
            <a:endParaRPr lang="en-US" sz="1600" dirty="0" smtClean="0">
              <a:solidFill>
                <a:srgbClr val="00348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per </a:t>
            </a:r>
            <a:r>
              <a:rPr lang="en-US" sz="1600" dirty="0">
                <a:solidFill>
                  <a:srgbClr val="003481"/>
                </a:solidFill>
                <a:latin typeface="Century Gothic" panose="020B0502020202020204" pitchFamily="34" charset="0"/>
              </a:rPr>
              <a:t>year</a:t>
            </a:r>
            <a:endParaRPr lang="fr-FR" sz="1600" dirty="0">
              <a:solidFill>
                <a:srgbClr val="00348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D9D059C-2D86-416A-A9B9-7520C5A311DC}"/>
              </a:ext>
            </a:extLst>
          </p:cNvPr>
          <p:cNvSpPr/>
          <p:nvPr/>
        </p:nvSpPr>
        <p:spPr>
          <a:xfrm>
            <a:off x="3610556" y="4968188"/>
            <a:ext cx="2850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2 800 </a:t>
            </a:r>
          </a:p>
          <a:p>
            <a:pPr algn="ctr"/>
            <a:r>
              <a:rPr lang="en-US" sz="1600" dirty="0">
                <a:solidFill>
                  <a:srgbClr val="003481"/>
                </a:solidFill>
                <a:latin typeface="Century Gothic" panose="020B0502020202020204" pitchFamily="34" charset="0"/>
              </a:rPr>
              <a:t>Internships, apprenticeships </a:t>
            </a:r>
          </a:p>
          <a:p>
            <a:pPr algn="ctr"/>
            <a:r>
              <a:rPr lang="en-US" sz="16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or VIE*</a:t>
            </a:r>
            <a:endParaRPr lang="fr-FR" sz="1600" dirty="0">
              <a:solidFill>
                <a:srgbClr val="00348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86372" y="2669090"/>
            <a:ext cx="1970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B0054"/>
                </a:solidFill>
                <a:latin typeface="Century Gothic" panose="020B0502020202020204" pitchFamily="34" charset="0"/>
              </a:rPr>
              <a:t>10 000</a:t>
            </a:r>
            <a:endParaRPr lang="en-US" sz="1600" b="1" dirty="0">
              <a:solidFill>
                <a:srgbClr val="FB005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srgbClr val="003481"/>
                </a:solidFill>
                <a:latin typeface="Century Gothic" panose="020B0502020202020204" pitchFamily="34" charset="0"/>
              </a:rPr>
              <a:t>r</a:t>
            </a:r>
            <a:r>
              <a:rPr lang="en-US" sz="16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ecruitments </a:t>
            </a:r>
          </a:p>
          <a:p>
            <a:pPr algn="ctr"/>
            <a:r>
              <a:rPr lang="en-US" sz="1600" dirty="0" smtClean="0">
                <a:solidFill>
                  <a:srgbClr val="003481"/>
                </a:solidFill>
                <a:latin typeface="Century Gothic" panose="020B0502020202020204" pitchFamily="34" charset="0"/>
              </a:rPr>
              <a:t>per year</a:t>
            </a:r>
            <a:endParaRPr lang="fr-FR" sz="1600" dirty="0">
              <a:solidFill>
                <a:srgbClr val="00348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2648" y="6442745"/>
            <a:ext cx="47840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>
                <a:latin typeface="Century Gothic" panose="020B0502020202020204" pitchFamily="34" charset="0"/>
              </a:rPr>
              <a:t>*VIE : </a:t>
            </a:r>
            <a:r>
              <a:rPr lang="fr-FR" sz="700" i="1" dirty="0" err="1" smtClean="0">
                <a:latin typeface="Century Gothic" panose="020B0502020202020204" pitchFamily="34" charset="0"/>
              </a:rPr>
              <a:t>Volunteer</a:t>
            </a:r>
            <a:r>
              <a:rPr lang="fr-FR" sz="700" i="1" dirty="0" smtClean="0">
                <a:latin typeface="Century Gothic" panose="020B0502020202020204" pitchFamily="34" charset="0"/>
              </a:rPr>
              <a:t>  </a:t>
            </a:r>
            <a:r>
              <a:rPr lang="fr-FR" sz="700" i="1" dirty="0">
                <a:latin typeface="Century Gothic" panose="020B0502020202020204" pitchFamily="34" charset="0"/>
              </a:rPr>
              <a:t>for International </a:t>
            </a:r>
            <a:r>
              <a:rPr lang="fr-FR" sz="700" i="1" dirty="0" smtClean="0">
                <a:latin typeface="Century Gothic" panose="020B0502020202020204" pitchFamily="34" charset="0"/>
              </a:rPr>
              <a:t> </a:t>
            </a:r>
            <a:r>
              <a:rPr lang="fr-FR" sz="700" i="1" dirty="0" err="1" smtClean="0">
                <a:latin typeface="Century Gothic" panose="020B0502020202020204" pitchFamily="34" charset="0"/>
              </a:rPr>
              <a:t>Experience</a:t>
            </a:r>
            <a:endParaRPr lang="en-US" sz="700" i="1" dirty="0">
              <a:latin typeface="Century Gothic" panose="020B0502020202020204" pitchFamily="34" charset="0"/>
            </a:endParaRPr>
          </a:p>
        </p:txBody>
      </p:sp>
      <p:sp>
        <p:nvSpPr>
          <p:cNvPr id="20" name="Espace réservé du numéro de diapositive 4"/>
          <p:cNvSpPr txBox="1">
            <a:spLocks/>
          </p:cNvSpPr>
          <p:nvPr/>
        </p:nvSpPr>
        <p:spPr>
          <a:xfrm>
            <a:off x="5896532" y="6509858"/>
            <a:ext cx="266580" cy="234630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10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33B3670-7CFA-4AE8-BD91-982E0BBFB5F8}" type="slidenum">
              <a:rPr lang="en-GB" smtClean="0"/>
              <a:pPr algn="ct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442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4047" y="1112927"/>
            <a:ext cx="9198570" cy="51741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938" y="0"/>
            <a:ext cx="11635679" cy="875204"/>
          </a:xfrm>
        </p:spPr>
        <p:txBody>
          <a:bodyPr/>
          <a:lstStyle/>
          <a:p>
            <a:r>
              <a:rPr lang="en-US" dirty="0"/>
              <a:t>Faurecia </a:t>
            </a:r>
            <a:r>
              <a:rPr lang="en-US" dirty="0" smtClean="0"/>
              <a:t>ambition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  <p:sp>
        <p:nvSpPr>
          <p:cNvPr id="28" name="Espace réservé du contenu 7"/>
          <p:cNvSpPr>
            <a:spLocks noGrp="1"/>
          </p:cNvSpPr>
          <p:nvPr>
            <p:ph idx="1"/>
          </p:nvPr>
        </p:nvSpPr>
        <p:spPr>
          <a:xfrm>
            <a:off x="553518" y="1907609"/>
            <a:ext cx="6484559" cy="642600"/>
          </a:xfrm>
        </p:spPr>
        <p:txBody>
          <a:bodyPr>
            <a:noAutofit/>
          </a:bodyPr>
          <a:lstStyle/>
          <a:p>
            <a:r>
              <a:rPr lang="en-US" dirty="0" smtClean="0"/>
              <a:t>Provide intelligent </a:t>
            </a:r>
            <a:r>
              <a:rPr lang="en-US" dirty="0"/>
              <a:t>and disruptive solutions for </a:t>
            </a:r>
            <a:r>
              <a:rPr lang="en-US" dirty="0" smtClean="0"/>
              <a:t>a Smart Life on Board and </a:t>
            </a:r>
            <a:r>
              <a:rPr lang="en-US" dirty="0"/>
              <a:t>S</a:t>
            </a:r>
            <a:r>
              <a:rPr lang="en-US" dirty="0" smtClean="0"/>
              <a:t>ustainable Mobility </a:t>
            </a:r>
            <a:r>
              <a:rPr lang="en-US" dirty="0"/>
              <a:t>experience</a:t>
            </a:r>
          </a:p>
        </p:txBody>
      </p:sp>
      <p:sp>
        <p:nvSpPr>
          <p:cNvPr id="29" name="Espace réservé du contenu 7"/>
          <p:cNvSpPr txBox="1">
            <a:spLocks/>
          </p:cNvSpPr>
          <p:nvPr/>
        </p:nvSpPr>
        <p:spPr>
          <a:xfrm>
            <a:off x="2039697" y="3571225"/>
            <a:ext cx="6484559" cy="751759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Accelerate our </a:t>
            </a:r>
            <a:r>
              <a:rPr lang="en-US" dirty="0"/>
              <a:t>technology leadership and </a:t>
            </a:r>
            <a:r>
              <a:rPr lang="en-US" dirty="0" smtClean="0"/>
              <a:t>provide excellence </a:t>
            </a:r>
            <a:r>
              <a:rPr lang="en-US" dirty="0"/>
              <a:t>in execution</a:t>
            </a:r>
          </a:p>
        </p:txBody>
      </p:sp>
      <p:sp>
        <p:nvSpPr>
          <p:cNvPr id="30" name="Espace réservé du contenu 7"/>
          <p:cNvSpPr txBox="1">
            <a:spLocks/>
          </p:cNvSpPr>
          <p:nvPr/>
        </p:nvSpPr>
        <p:spPr>
          <a:xfrm>
            <a:off x="3795797" y="5075554"/>
            <a:ext cx="6484559" cy="751759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n"/>
              <a:defRPr lang="en-US"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Century Gothic" panose="020B0502020202020204" pitchFamily="34" charset="0"/>
              <a:buChar char="−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Century Gothic" panose="020B0502020202020204" pitchFamily="34" charset="0"/>
              <a:buChar char="-"/>
              <a:defRPr lang="fr-FR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Provide </a:t>
            </a:r>
            <a:r>
              <a:rPr lang="en-US" dirty="0"/>
              <a:t>an inspiring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5896532" y="6509858"/>
            <a:ext cx="266580" cy="234630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10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33B3670-7CFA-4AE8-BD91-982E0BBFB5F8}" type="slidenum">
              <a:rPr lang="en-GB" smtClean="0"/>
              <a:pPr algn="ct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27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83814" y="2003899"/>
            <a:ext cx="5317688" cy="251944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94866"/>
            <a:ext cx="12192000" cy="88092"/>
          </a:xfrm>
        </p:spPr>
        <p:txBody>
          <a:bodyPr/>
          <a:lstStyle/>
          <a:p>
            <a:r>
              <a:rPr lang="fr-FR" smtClean="0"/>
              <a:t>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227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heme/theme1.xml><?xml version="1.0" encoding="utf-8"?>
<a:theme xmlns:a="http://schemas.openxmlformats.org/drawingml/2006/main" name="Template Faurecia - Groupe">
  <a:themeElements>
    <a:clrScheme name="Faurecia">
      <a:dk1>
        <a:srgbClr val="001884"/>
      </a:dk1>
      <a:lt1>
        <a:srgbClr val="FFFFFF"/>
      </a:lt1>
      <a:dk2>
        <a:srgbClr val="575756"/>
      </a:dk2>
      <a:lt2>
        <a:srgbClr val="FA0057"/>
      </a:lt2>
      <a:accent1>
        <a:srgbClr val="00AAA8"/>
      </a:accent1>
      <a:accent2>
        <a:srgbClr val="FFCC00"/>
      </a:accent2>
      <a:accent3>
        <a:srgbClr val="CF122E"/>
      </a:accent3>
      <a:accent4>
        <a:srgbClr val="458AC9"/>
      </a:accent4>
      <a:accent5>
        <a:srgbClr val="B4DEDF"/>
      </a:accent5>
      <a:accent6>
        <a:srgbClr val="FFF29A"/>
      </a:accent6>
      <a:hlink>
        <a:srgbClr val="F1896E"/>
      </a:hlink>
      <a:folHlink>
        <a:srgbClr val="AEC9E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9F3633B5-6264-45FE-AB09-819BF43F908A}" vid="{02145D9A-2F6C-4A7C-9973-419830EE12A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C9AB5EF03C543B7787FC65158364B" ma:contentTypeVersion="1" ma:contentTypeDescription="Create a new document." ma:contentTypeScope="" ma:versionID="2b6eecf0dca81f07f01223178df645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i="http://www.w3.org/2001/XMLSchema-instance" xmlns:xsd="http://www.w3.org/2001/XMLSchema" xmlns="http://www.boldonjames.com/2008/01/sie/internal/label" sislVersion="0" policy="2152ec2e-c0c1-4834-9aa1-dc782ab0e2aa" origin="userSelected">
  <element uid="67e66f8d-4e76-4fdc-a7a1-b421fe54f86a" value=""/>
</sisl>
</file>

<file path=customXml/itemProps1.xml><?xml version="1.0" encoding="utf-8"?>
<ds:datastoreItem xmlns:ds="http://schemas.openxmlformats.org/officeDocument/2006/customXml" ds:itemID="{6910F160-2696-4164-B4EA-EF1BB27A7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2C346D-74D1-4C3C-8ECD-C448B585A5E1}">
  <ds:schemaRefs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5BD8018-3520-4BA2-B280-17D35E5C5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64310E9-3C15-4699-8DB5-C0CF4A3BA32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Faurecia - Groupe</Template>
  <TotalTime>2910</TotalTime>
  <Words>269</Words>
  <Application>Microsoft Office PowerPoint</Application>
  <PresentationFormat>Personnalisé</PresentationFormat>
  <Paragraphs>77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Template Faurecia - Groupe</vt:lpstr>
      <vt:lpstr>A leading automotive technology company </vt:lpstr>
      <vt:lpstr>A technology company with two strategic priorities</vt:lpstr>
      <vt:lpstr>A strategic and global partner</vt:lpstr>
      <vt:lpstr>Diapositive 4</vt:lpstr>
      <vt:lpstr>A diverse, agile and learning company </vt:lpstr>
      <vt:lpstr>Faurecia ambition</vt:lpstr>
      <vt:lpstr>Diapositive 7</vt:lpstr>
    </vt:vector>
  </TitlesOfParts>
  <Company>Faurecia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FOHLEN-WEILL Eric</dc:creator>
  <cp:lastModifiedBy>patricia morali</cp:lastModifiedBy>
  <cp:revision>132</cp:revision>
  <dcterms:created xsi:type="dcterms:W3CDTF">2018-02-08T10:03:19Z</dcterms:created>
  <dcterms:modified xsi:type="dcterms:W3CDTF">2019-02-28T14:49:10Z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0x0101009CBC9AB5EF03C543B7787FC65158364B</vt:lpwstr>
  </property>
  <property fmtid="{D5CDD505-2E9C-101B-9397-08002B2CF9AE}" pid="3" name="docIndexRef">
    <vt:lpwstr>2c0f4920-415a-4236-9f14-498723d2a883</vt:lpwstr>
  </property>
  <property fmtid="{D5CDD505-2E9C-101B-9397-08002B2CF9AE}" pid="4" name="bjSaver">
    <vt:lpwstr>hHLWXVGJZEFNY72RlJN5uFTVboERxs7b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policy="2152ec2e-c0c1-4834-9aa1-dc782ab0e2aa" origin="userSelected" xmlns="http://www.boldonj</vt:lpwstr>
  </property>
  <property fmtid="{D5CDD505-2E9C-101B-9397-08002B2CF9AE}" pid="6" name="bjDocumentLabelXML-0">
    <vt:lpwstr>ames.com/2008/01/sie/internal/label"&gt;&lt;element uid="67e66f8d-4e76-4fdc-a7a1-b421fe54f86a" value="" /&gt;&lt;/sisl&gt;</vt:lpwstr>
  </property>
  <property fmtid="{D5CDD505-2E9C-101B-9397-08002B2CF9AE}" pid="7" name="bjDocumentSecurityLabel">
    <vt:lpwstr>N O N - S E N S I T I V E   </vt:lpwstr>
  </property>
</Properties>
</file>